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380" r:id="rId2"/>
    <p:sldId id="305" r:id="rId3"/>
    <p:sldId id="269" r:id="rId4"/>
    <p:sldId id="268" r:id="rId5"/>
    <p:sldId id="348" r:id="rId6"/>
    <p:sldId id="304" r:id="rId7"/>
    <p:sldId id="550" r:id="rId8"/>
    <p:sldId id="278" r:id="rId9"/>
    <p:sldId id="364" r:id="rId10"/>
    <p:sldId id="551" r:id="rId11"/>
    <p:sldId id="549" r:id="rId12"/>
    <p:sldId id="552" r:id="rId13"/>
    <p:sldId id="553" r:id="rId14"/>
    <p:sldId id="554" r:id="rId15"/>
    <p:sldId id="555" r:id="rId16"/>
    <p:sldId id="556" r:id="rId17"/>
    <p:sldId id="557" r:id="rId18"/>
    <p:sldId id="476" r:id="rId19"/>
    <p:sldId id="477" r:id="rId20"/>
    <p:sldId id="478" r:id="rId21"/>
    <p:sldId id="479" r:id="rId22"/>
    <p:sldId id="480" r:id="rId23"/>
    <p:sldId id="481" r:id="rId24"/>
    <p:sldId id="482" r:id="rId25"/>
    <p:sldId id="483" r:id="rId26"/>
    <p:sldId id="485" r:id="rId27"/>
    <p:sldId id="548" r:id="rId28"/>
    <p:sldId id="559" r:id="rId29"/>
    <p:sldId id="543" r:id="rId30"/>
    <p:sldId id="55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36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0" autoAdjust="0"/>
    <p:restoredTop sz="94649" autoAdjust="0"/>
  </p:normalViewPr>
  <p:slideViewPr>
    <p:cSldViewPr snapToGrid="0" snapToObjects="1">
      <p:cViewPr>
        <p:scale>
          <a:sx n="108" d="100"/>
          <a:sy n="108" d="100"/>
        </p:scale>
        <p:origin x="-2496" y="-912"/>
      </p:cViewPr>
      <p:guideLst>
        <p:guide orient="horz" pos="2160"/>
        <p:guide pos="2880"/>
      </p:guideLst>
    </p:cSldViewPr>
  </p:slideViewPr>
  <p:outlineViewPr>
    <p:cViewPr>
      <p:scale>
        <a:sx n="33" d="100"/>
        <a:sy n="33" d="100"/>
      </p:scale>
      <p:origin x="0" y="11480"/>
    </p:cViewPr>
  </p:outlineViewPr>
  <p:notesTextViewPr>
    <p:cViewPr>
      <p:scale>
        <a:sx n="100" d="100"/>
        <a:sy n="100" d="100"/>
      </p:scale>
      <p:origin x="0" y="0"/>
    </p:cViewPr>
  </p:notesTextViewPr>
  <p:sorterViewPr>
    <p:cViewPr>
      <p:scale>
        <a:sx n="124" d="100"/>
        <a:sy n="124" d="100"/>
      </p:scale>
      <p:origin x="0" y="120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Wednesday, July 9, 2014</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Wednesday, July 9, 2014</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Wednesday, July 9, 2014</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Wednesday, July 9, 2014</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Wednesday, July 9, 2014</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Wednesday, July 9, 2014</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Wednesday, July 9, 2014</a:t>
            </a:fld>
            <a:endParaRPr lang="en-US" dirty="0"/>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Wednesday, July 9, 2014</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Wednesday, July 9, 2014</a:t>
            </a:fld>
            <a:endParaRPr lang="en-US" dirty="0"/>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Wednesday, July 9, 2014</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Wednesday, July 9, 2014</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Wednesday, July 9, 2014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microsoft.com/office/2007/relationships/hdphoto" Target="../media/hdphoto5.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tunes.apple.com/us/itunes-u/discovering-alabama-videos/id383699006?mt=10" TargetMode="External"/><Relationship Id="rId3" Type="http://schemas.openxmlformats.org/officeDocument/2006/relationships/image" Target="../media/image3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jpeg"/><Relationship Id="rId5" Type="http://schemas.microsoft.com/office/2007/relationships/hdphoto" Target="../media/hdphoto2.wdp"/><Relationship Id="rId6" Type="http://schemas.openxmlformats.org/officeDocument/2006/relationships/image" Target="../media/image6.png"/><Relationship Id="rId7"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hnct.org/geology/geohist.html" TargetMode="External"/><Relationship Id="rId3" Type="http://schemas.openxmlformats.org/officeDocument/2006/relationships/hyperlink" Target="http://www.csc.noaa.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9467" y="1735668"/>
            <a:ext cx="8432800" cy="2153702"/>
          </a:xfrm>
        </p:spPr>
        <p:txBody>
          <a:bodyPr/>
          <a:lstStyle/>
          <a:p>
            <a:r>
              <a:rPr lang="en-US" dirty="0" smtClean="0">
                <a:solidFill>
                  <a:schemeClr val="accent4">
                    <a:lumMod val="75000"/>
                  </a:schemeClr>
                </a:solidFill>
              </a:rPr>
              <a:t>Art Impact: </a:t>
            </a:r>
            <a:r>
              <a:rPr lang="en-US" sz="2800" dirty="0" smtClean="0">
                <a:solidFill>
                  <a:schemeClr val="accent4">
                    <a:lumMod val="75000"/>
                  </a:schemeClr>
                </a:solidFill>
              </a:rPr>
              <a:t/>
            </a:r>
            <a:br>
              <a:rPr lang="en-US" sz="2800" dirty="0" smtClean="0">
                <a:solidFill>
                  <a:schemeClr val="accent4">
                    <a:lumMod val="75000"/>
                  </a:schemeClr>
                </a:solidFill>
              </a:rPr>
            </a:br>
            <a:r>
              <a:rPr lang="en-US" sz="2800" dirty="0"/>
              <a:t>What Would Wetumpka Look Like </a:t>
            </a:r>
            <a:br>
              <a:rPr lang="en-US" sz="2800" dirty="0"/>
            </a:br>
            <a:r>
              <a:rPr lang="en-US" sz="2800" dirty="0"/>
              <a:t>Around The Time Of Impact?</a:t>
            </a:r>
            <a:br>
              <a:rPr lang="en-US" sz="2800" dirty="0"/>
            </a:br>
            <a:r>
              <a:rPr lang="en-US" sz="2000" dirty="0" smtClean="0"/>
              <a:t>Wetumpka’s </a:t>
            </a:r>
            <a:r>
              <a:rPr lang="en-US" sz="2000" dirty="0"/>
              <a:t>Inland Sea and Barrier Island </a:t>
            </a:r>
            <a:r>
              <a:rPr lang="en-US" sz="2000" dirty="0" smtClean="0"/>
              <a:t>Coastline</a:t>
            </a:r>
            <a:r>
              <a:rPr lang="en-US" sz="2400" dirty="0" smtClean="0"/>
              <a:t/>
            </a:r>
            <a:br>
              <a:rPr lang="en-US" sz="2400" dirty="0" smtClean="0"/>
            </a:br>
            <a:r>
              <a:rPr lang="en-US" sz="2400" dirty="0" smtClean="0"/>
              <a:t/>
            </a:r>
            <a:br>
              <a:rPr lang="en-US" sz="2400" dirty="0" smtClean="0"/>
            </a:br>
            <a:r>
              <a:rPr lang="en-US" sz="2400" dirty="0" smtClean="0"/>
              <a:t> </a:t>
            </a:r>
            <a:endParaRPr lang="en-US" sz="2800" dirty="0">
              <a:solidFill>
                <a:schemeClr val="accent4">
                  <a:lumMod val="75000"/>
                </a:schemeClr>
              </a:solidFill>
            </a:endParaRPr>
          </a:p>
        </p:txBody>
      </p:sp>
      <p:pic>
        <p:nvPicPr>
          <p:cNvPr id="5" name="Picture 4" descr="sci_at7.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74393" y="3592667"/>
            <a:ext cx="3260007" cy="2844670"/>
          </a:xfrm>
          <a:prstGeom prst="rect">
            <a:avLst/>
          </a:prstGeom>
        </p:spPr>
      </p:pic>
    </p:spTree>
    <p:extLst>
      <p:ext uri="{BB962C8B-B14F-4D97-AF65-F5344CB8AC3E}">
        <p14:creationId xmlns:p14="http://schemas.microsoft.com/office/powerpoint/2010/main" val="3911283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78" y="321751"/>
            <a:ext cx="8451622" cy="990600"/>
          </a:xfrm>
        </p:spPr>
        <p:txBody>
          <a:bodyPr/>
          <a:lstStyle/>
          <a:p>
            <a:r>
              <a:rPr lang="en-US" dirty="0" smtClean="0"/>
              <a:t>Formation of Barrier Islands</a:t>
            </a:r>
            <a:endParaRPr lang="en-US" dirty="0"/>
          </a:p>
        </p:txBody>
      </p:sp>
      <p:sp>
        <p:nvSpPr>
          <p:cNvPr id="3" name="Content Placeholder 2"/>
          <p:cNvSpPr>
            <a:spLocks noGrp="1"/>
          </p:cNvSpPr>
          <p:nvPr>
            <p:ph idx="1"/>
          </p:nvPr>
        </p:nvSpPr>
        <p:spPr>
          <a:xfrm>
            <a:off x="129348" y="1218285"/>
            <a:ext cx="8866196" cy="5447010"/>
          </a:xfrm>
        </p:spPr>
        <p:txBody>
          <a:bodyPr>
            <a:normAutofit fontScale="77500" lnSpcReduction="20000"/>
          </a:bodyPr>
          <a:lstStyle/>
          <a:p>
            <a:r>
              <a:rPr lang="en-US" dirty="0"/>
              <a:t>The formation of barrier islands is complex and not completely understood. </a:t>
            </a:r>
            <a:endParaRPr lang="en-US" dirty="0" smtClean="0"/>
          </a:p>
          <a:p>
            <a:endParaRPr lang="en-US" dirty="0" smtClean="0"/>
          </a:p>
          <a:p>
            <a:r>
              <a:rPr lang="en-US" dirty="0" smtClean="0"/>
              <a:t>The </a:t>
            </a:r>
            <a:r>
              <a:rPr lang="en-US" dirty="0"/>
              <a:t>current theory is that barrier islands were formed about 18,000 years ago when the last Ice Age ended. </a:t>
            </a:r>
            <a:endParaRPr lang="en-US" dirty="0" smtClean="0"/>
          </a:p>
          <a:p>
            <a:endParaRPr lang="en-US" dirty="0" smtClean="0"/>
          </a:p>
          <a:p>
            <a:r>
              <a:rPr lang="en-US" dirty="0" smtClean="0"/>
              <a:t>As </a:t>
            </a:r>
            <a:r>
              <a:rPr lang="en-US" dirty="0"/>
              <a:t>the glaciers melted and receded, the sea levels began to rise, and flooded areas behind the beach ridges at that time. </a:t>
            </a:r>
            <a:endParaRPr lang="en-US" dirty="0" smtClean="0"/>
          </a:p>
          <a:p>
            <a:endParaRPr lang="en-US" dirty="0" smtClean="0"/>
          </a:p>
          <a:p>
            <a:r>
              <a:rPr lang="en-US" dirty="0" smtClean="0"/>
              <a:t>The </a:t>
            </a:r>
            <a:r>
              <a:rPr lang="en-US" dirty="0"/>
              <a:t>rising waters carried sediments from those beach ridges and deposited them along shallow areas just off the new coast lines. </a:t>
            </a:r>
            <a:endParaRPr lang="en-US" dirty="0" smtClean="0"/>
          </a:p>
          <a:p>
            <a:endParaRPr lang="en-US" dirty="0" smtClean="0"/>
          </a:p>
          <a:p>
            <a:r>
              <a:rPr lang="en-US" dirty="0" smtClean="0"/>
              <a:t>Waves </a:t>
            </a:r>
            <a:r>
              <a:rPr lang="en-US" dirty="0"/>
              <a:t>and currents continued to bring in sediments that built up, forming the barrier islands. </a:t>
            </a:r>
            <a:endParaRPr lang="en-US" dirty="0" smtClean="0"/>
          </a:p>
          <a:p>
            <a:endParaRPr lang="en-US" dirty="0" smtClean="0"/>
          </a:p>
          <a:p>
            <a:r>
              <a:rPr lang="en-US" dirty="0" smtClean="0"/>
              <a:t>In </a:t>
            </a:r>
            <a:r>
              <a:rPr lang="en-US" dirty="0"/>
              <a:t>addition, rivers washed sediments from the mainland that settled behind the islands and helped build them up.</a:t>
            </a:r>
          </a:p>
          <a:p>
            <a:endParaRPr lang="en-US" dirty="0" smtClean="0"/>
          </a:p>
          <a:p>
            <a:r>
              <a:rPr lang="en-US" dirty="0" smtClean="0"/>
              <a:t>Barrier </a:t>
            </a:r>
            <a:r>
              <a:rPr lang="en-US" dirty="0"/>
              <a:t>islands serve two main functions. </a:t>
            </a:r>
            <a:endParaRPr lang="en-US" dirty="0" smtClean="0"/>
          </a:p>
          <a:p>
            <a:pPr lvl="1"/>
            <a:r>
              <a:rPr lang="en-US" dirty="0" smtClean="0"/>
              <a:t>First</a:t>
            </a:r>
            <a:r>
              <a:rPr lang="en-US" dirty="0"/>
              <a:t>, they </a:t>
            </a:r>
            <a:r>
              <a:rPr lang="en-US" b="1" dirty="0"/>
              <a:t>protect the coastlines from severe storm </a:t>
            </a:r>
            <a:r>
              <a:rPr lang="en-US" b="1" dirty="0" smtClean="0"/>
              <a:t>damage</a:t>
            </a:r>
            <a:r>
              <a:rPr lang="en-US" dirty="0" smtClean="0"/>
              <a:t>.  </a:t>
            </a:r>
          </a:p>
          <a:p>
            <a:pPr lvl="1"/>
            <a:r>
              <a:rPr lang="en-US" dirty="0" smtClean="0"/>
              <a:t>Second</a:t>
            </a:r>
            <a:r>
              <a:rPr lang="en-US" dirty="0"/>
              <a:t>, they </a:t>
            </a:r>
            <a:r>
              <a:rPr lang="en-US" b="1" dirty="0"/>
              <a:t>harbor several habitats that are refuges for wildlife</a:t>
            </a:r>
            <a:endParaRPr lang="en-US" dirty="0"/>
          </a:p>
          <a:p>
            <a:endParaRPr lang="en-US" dirty="0"/>
          </a:p>
        </p:txBody>
      </p:sp>
    </p:spTree>
    <p:extLst>
      <p:ext uri="{BB962C8B-B14F-4D97-AF65-F5344CB8AC3E}">
        <p14:creationId xmlns:p14="http://schemas.microsoft.com/office/powerpoint/2010/main" val="3420588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p-NL7FQIRMJKBP8EUT.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5830" y="1954371"/>
            <a:ext cx="9371828" cy="4903629"/>
          </a:xfrm>
          <a:prstGeom prst="rect">
            <a:avLst/>
          </a:prstGeom>
        </p:spPr>
      </p:pic>
      <p:sp>
        <p:nvSpPr>
          <p:cNvPr id="3" name="Title 1"/>
          <p:cNvSpPr>
            <a:spLocks noGrp="1"/>
          </p:cNvSpPr>
          <p:nvPr>
            <p:ph type="title"/>
          </p:nvPr>
        </p:nvSpPr>
        <p:spPr>
          <a:xfrm>
            <a:off x="-341008" y="448733"/>
            <a:ext cx="9485008" cy="1505638"/>
          </a:xfrm>
        </p:spPr>
        <p:txBody>
          <a:bodyPr>
            <a:normAutofit fontScale="90000"/>
          </a:bodyPr>
          <a:lstStyle/>
          <a:p>
            <a:pPr algn="ctr"/>
            <a:r>
              <a:rPr lang="en-US" dirty="0" smtClean="0"/>
              <a:t>Bill Starling’s Photograph </a:t>
            </a:r>
            <a:r>
              <a:rPr lang="en-US" dirty="0"/>
              <a:t>I</a:t>
            </a:r>
            <a:r>
              <a:rPr lang="en-US" dirty="0" smtClean="0"/>
              <a:t>llustrates </a:t>
            </a:r>
            <a:r>
              <a:rPr lang="en-US" dirty="0"/>
              <a:t>H</a:t>
            </a:r>
            <a:r>
              <a:rPr lang="en-US" dirty="0" smtClean="0"/>
              <a:t>ow Alabama’s </a:t>
            </a:r>
            <a:br>
              <a:rPr lang="en-US" dirty="0" smtClean="0"/>
            </a:br>
            <a:r>
              <a:rPr lang="en-US" dirty="0" smtClean="0"/>
              <a:t>Sand Island is connected to Dauphin Island</a:t>
            </a:r>
            <a:endParaRPr lang="en-US" dirty="0"/>
          </a:p>
        </p:txBody>
      </p:sp>
    </p:spTree>
    <p:extLst>
      <p:ext uri="{BB962C8B-B14F-4D97-AF65-F5344CB8AC3E}">
        <p14:creationId xmlns:p14="http://schemas.microsoft.com/office/powerpoint/2010/main" val="35862024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 Island Zones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Beach</a:t>
            </a:r>
            <a:r>
              <a:rPr lang="en-US" dirty="0"/>
              <a:t> - consists of sand deposited by the actions of waves</a:t>
            </a:r>
          </a:p>
          <a:p>
            <a:endParaRPr lang="en-US" b="1" dirty="0" smtClean="0"/>
          </a:p>
          <a:p>
            <a:r>
              <a:rPr lang="en-US" b="1" dirty="0" smtClean="0"/>
              <a:t>Dunes</a:t>
            </a:r>
            <a:r>
              <a:rPr lang="en-US" dirty="0" smtClean="0"/>
              <a:t> </a:t>
            </a:r>
            <a:r>
              <a:rPr lang="en-US" dirty="0"/>
              <a:t>- formed from sand carried and deposited by winds. Dunes are stabilized naturally by plants (sea oats, bitter </a:t>
            </a:r>
            <a:r>
              <a:rPr lang="en-US" dirty="0" err="1"/>
              <a:t>pancum</a:t>
            </a:r>
            <a:r>
              <a:rPr lang="en-US" dirty="0"/>
              <a:t>) and artificially by fences. The primary dune faces the ocean and may be followed by secondary and tertiary dunes inland.</a:t>
            </a:r>
          </a:p>
          <a:p>
            <a:endParaRPr lang="en-US" b="1" dirty="0" smtClean="0"/>
          </a:p>
          <a:p>
            <a:r>
              <a:rPr lang="en-US" b="1" dirty="0" smtClean="0"/>
              <a:t>Barrier </a:t>
            </a:r>
            <a:r>
              <a:rPr lang="en-US" b="1" dirty="0"/>
              <a:t>flat</a:t>
            </a:r>
            <a:r>
              <a:rPr lang="en-US" dirty="0"/>
              <a:t> - (also called </a:t>
            </a:r>
            <a:r>
              <a:rPr lang="en-US" dirty="0" err="1"/>
              <a:t>backdune</a:t>
            </a:r>
            <a:r>
              <a:rPr lang="en-US" dirty="0"/>
              <a:t>, </a:t>
            </a:r>
            <a:r>
              <a:rPr lang="en-US" dirty="0" err="1"/>
              <a:t>overwash</a:t>
            </a:r>
            <a:r>
              <a:rPr lang="en-US" dirty="0"/>
              <a:t> or mud flat) formed by sediments that get pushed through the dune system by storms, such </a:t>
            </a:r>
            <a:r>
              <a:rPr lang="en-US" dirty="0" smtClean="0"/>
              <a:t>as hurricanes.  Grasses </a:t>
            </a:r>
            <a:r>
              <a:rPr lang="en-US" dirty="0"/>
              <a:t>grow and stabilize these areas.</a:t>
            </a:r>
          </a:p>
          <a:p>
            <a:endParaRPr lang="en-US" b="1" dirty="0" smtClean="0"/>
          </a:p>
          <a:p>
            <a:r>
              <a:rPr lang="en-US" b="1" dirty="0" smtClean="0"/>
              <a:t>Salt </a:t>
            </a:r>
            <a:r>
              <a:rPr lang="en-US" b="1" dirty="0"/>
              <a:t>marsh</a:t>
            </a:r>
            <a:r>
              <a:rPr lang="en-US" dirty="0"/>
              <a:t> - a low-lying area on the sound-side of a barrier island. Salt marshes are generally divided into high and low marsh areas. High marsh areas get flooded twice each month with the spring tides, while low marsh areas get flooded twice daily with </a:t>
            </a:r>
            <a:r>
              <a:rPr lang="en-US" dirty="0" smtClean="0"/>
              <a:t>the high tides.  Cord </a:t>
            </a:r>
            <a:r>
              <a:rPr lang="en-US" dirty="0"/>
              <a:t>grasses stabilize the salt marsh area, which are one of the most ecologically productive areas (amount of vegetation per acre) on Earth. In fact, the salt marsh ecosystems of the islands and the coast help to purify runoffs from mainland streams and rivers.</a:t>
            </a: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20548" y="-23185"/>
            <a:ext cx="2419316" cy="1623385"/>
          </a:xfrm>
          <a:prstGeom prst="rect">
            <a:avLst/>
          </a:prstGeom>
        </p:spPr>
      </p:pic>
    </p:spTree>
    <p:extLst>
      <p:ext uri="{BB962C8B-B14F-4D97-AF65-F5344CB8AC3E}">
        <p14:creationId xmlns:p14="http://schemas.microsoft.com/office/powerpoint/2010/main" val="14709889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Typical Barrier Island</a:t>
            </a:r>
            <a:endParaRPr lang="en-US" dirty="0"/>
          </a:p>
        </p:txBody>
      </p:sp>
      <p:pic>
        <p:nvPicPr>
          <p:cNvPr id="3" name="Content Placeholder 2" descr="Screen shot 2014-06-20 at 12.53.06 PM.png"/>
          <p:cNvPicPr>
            <a:picLocks noGrp="1" noChangeAspect="1"/>
          </p:cNvPicPr>
          <p:nvPr>
            <p:ph idx="1"/>
          </p:nvPr>
        </p:nvPicPr>
        <p:blipFill>
          <a:blip r:embed="rId2" cstate="email">
            <a:extLst>
              <a:ext uri="{28A0092B-C50C-407E-A947-70E740481C1C}">
                <a14:useLocalDpi xmlns:a14="http://schemas.microsoft.com/office/drawing/2010/main"/>
              </a:ext>
            </a:extLst>
          </a:blip>
          <a:srcRect l="-11960" r="-11960"/>
          <a:stretch>
            <a:fillRect/>
          </a:stretch>
        </p:blipFill>
        <p:spPr>
          <a:xfrm>
            <a:off x="1033386" y="1835365"/>
            <a:ext cx="7280144" cy="4314159"/>
          </a:xfrm>
        </p:spPr>
      </p:pic>
    </p:spTree>
    <p:extLst>
      <p:ext uri="{BB962C8B-B14F-4D97-AF65-F5344CB8AC3E}">
        <p14:creationId xmlns:p14="http://schemas.microsoft.com/office/powerpoint/2010/main" val="7176888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 Island Habitats</a:t>
            </a:r>
            <a:endParaRPr lang="en-US" dirty="0"/>
          </a:p>
        </p:txBody>
      </p:sp>
      <p:sp>
        <p:nvSpPr>
          <p:cNvPr id="3" name="Content Placeholder 2"/>
          <p:cNvSpPr>
            <a:spLocks noGrp="1"/>
          </p:cNvSpPr>
          <p:nvPr>
            <p:ph idx="1"/>
          </p:nvPr>
        </p:nvSpPr>
        <p:spPr>
          <a:xfrm>
            <a:off x="457200" y="1634398"/>
            <a:ext cx="8229600" cy="5223602"/>
          </a:xfrm>
        </p:spPr>
        <p:txBody>
          <a:bodyPr>
            <a:normAutofit fontScale="70000" lnSpcReduction="20000"/>
          </a:bodyPr>
          <a:lstStyle/>
          <a:p>
            <a:r>
              <a:rPr lang="en-US" b="1" dirty="0"/>
              <a:t>Beach Habitat</a:t>
            </a:r>
            <a:endParaRPr lang="en-US" dirty="0"/>
          </a:p>
          <a:p>
            <a:r>
              <a:rPr lang="en-US" dirty="0"/>
              <a:t>On the ocean side is the barrier island's </a:t>
            </a:r>
            <a:r>
              <a:rPr lang="en-US" b="1" dirty="0"/>
              <a:t>beach habitat</a:t>
            </a:r>
            <a:r>
              <a:rPr lang="en-US" dirty="0"/>
              <a:t>. The beach is much like a desert in that it lacks fresh water, but a large portion of the beach gets covered almost entirely with salt water twice daily (the entire beach gets covered to the dune base during storms). </a:t>
            </a:r>
            <a:endParaRPr lang="en-US" dirty="0" smtClean="0"/>
          </a:p>
          <a:p>
            <a:endParaRPr lang="en-US" dirty="0"/>
          </a:p>
          <a:p>
            <a:r>
              <a:rPr lang="en-US" dirty="0" smtClean="0"/>
              <a:t>Animals </a:t>
            </a:r>
            <a:r>
              <a:rPr lang="en-US" dirty="0"/>
              <a:t>and plants in this environment (known as the </a:t>
            </a:r>
            <a:r>
              <a:rPr lang="en-US" b="1" dirty="0"/>
              <a:t>intertidal zone</a:t>
            </a:r>
            <a:r>
              <a:rPr lang="en-US" dirty="0"/>
              <a:t>, between </a:t>
            </a:r>
            <a:r>
              <a:rPr lang="en-US" dirty="0" smtClean="0"/>
              <a:t>tides) </a:t>
            </a:r>
            <a:r>
              <a:rPr lang="en-US" dirty="0"/>
              <a:t>must endure long periods of exposure to salt water and drying air. </a:t>
            </a:r>
            <a:endParaRPr lang="en-US" dirty="0" smtClean="0"/>
          </a:p>
          <a:p>
            <a:endParaRPr lang="en-US" dirty="0"/>
          </a:p>
          <a:p>
            <a:r>
              <a:rPr lang="en-US" dirty="0" smtClean="0"/>
              <a:t>On </a:t>
            </a:r>
            <a:r>
              <a:rPr lang="en-US" dirty="0"/>
              <a:t>the beach, the only plant life you'll see is some algae that get washed ashore. </a:t>
            </a:r>
            <a:endParaRPr lang="en-US" dirty="0" smtClean="0"/>
          </a:p>
          <a:p>
            <a:endParaRPr lang="en-US" dirty="0"/>
          </a:p>
          <a:p>
            <a:r>
              <a:rPr lang="en-US" dirty="0" smtClean="0"/>
              <a:t>Bacteria </a:t>
            </a:r>
            <a:r>
              <a:rPr lang="en-US" dirty="0"/>
              <a:t>live in the spaces between the sand grains where water from the surf percolates through. </a:t>
            </a:r>
            <a:endParaRPr lang="en-US" dirty="0" smtClean="0"/>
          </a:p>
          <a:p>
            <a:endParaRPr lang="en-US" dirty="0"/>
          </a:p>
          <a:p>
            <a:r>
              <a:rPr lang="en-US" dirty="0" smtClean="0"/>
              <a:t>The </a:t>
            </a:r>
            <a:r>
              <a:rPr lang="en-US" dirty="0"/>
              <a:t>animals on the beach itself include burrowing animals like mole crabs and clams that filter-feed during high tides, burrowing worms that feed on bacteria in the sand, scavenging crabs (ghost crabs) and various shorebirds (sandpipers, seagulls and pelicans) that eat the crabs, burrowing animals and offshore </a:t>
            </a:r>
            <a:r>
              <a:rPr lang="en-US" dirty="0" smtClean="0"/>
              <a:t>fish.</a:t>
            </a:r>
            <a:endParaRPr lang="en-US" dirty="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89998" y="340989"/>
            <a:ext cx="2267361" cy="1514597"/>
          </a:xfrm>
          <a:prstGeom prst="rect">
            <a:avLst/>
          </a:prstGeom>
        </p:spPr>
      </p:pic>
    </p:spTree>
    <p:extLst>
      <p:ext uri="{BB962C8B-B14F-4D97-AF65-F5344CB8AC3E}">
        <p14:creationId xmlns:p14="http://schemas.microsoft.com/office/powerpoint/2010/main" val="24792319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 Island Habitats</a:t>
            </a:r>
          </a:p>
        </p:txBody>
      </p:sp>
      <p:sp>
        <p:nvSpPr>
          <p:cNvPr id="3" name="Content Placeholder 2"/>
          <p:cNvSpPr>
            <a:spLocks noGrp="1"/>
          </p:cNvSpPr>
          <p:nvPr>
            <p:ph idx="1"/>
          </p:nvPr>
        </p:nvSpPr>
        <p:spPr/>
        <p:txBody>
          <a:bodyPr>
            <a:normAutofit fontScale="77500" lnSpcReduction="20000"/>
          </a:bodyPr>
          <a:lstStyle/>
          <a:p>
            <a:r>
              <a:rPr lang="en-US" b="1" dirty="0"/>
              <a:t>Dune Habitat</a:t>
            </a:r>
            <a:endParaRPr lang="en-US" dirty="0"/>
          </a:p>
          <a:p>
            <a:r>
              <a:rPr lang="en-US" dirty="0"/>
              <a:t>The </a:t>
            </a:r>
            <a:r>
              <a:rPr lang="en-US" b="1" dirty="0"/>
              <a:t>dunes</a:t>
            </a:r>
            <a:r>
              <a:rPr lang="en-US" dirty="0"/>
              <a:t> receive moisture from rain and surf and are occasionally flooded during severe storms. </a:t>
            </a:r>
            <a:endParaRPr lang="en-US" dirty="0" smtClean="0"/>
          </a:p>
          <a:p>
            <a:endParaRPr lang="en-US" dirty="0"/>
          </a:p>
          <a:p>
            <a:r>
              <a:rPr lang="en-US" dirty="0" smtClean="0"/>
              <a:t>The </a:t>
            </a:r>
            <a:r>
              <a:rPr lang="en-US" dirty="0"/>
              <a:t>dunes are still a relatively hostile environment with high salt content, sandy soil and little fresh water. </a:t>
            </a:r>
            <a:endParaRPr lang="en-US" dirty="0" smtClean="0"/>
          </a:p>
          <a:p>
            <a:endParaRPr lang="en-US" dirty="0"/>
          </a:p>
          <a:p>
            <a:r>
              <a:rPr lang="en-US" dirty="0" smtClean="0"/>
              <a:t>Plants </a:t>
            </a:r>
            <a:r>
              <a:rPr lang="en-US" dirty="0"/>
              <a:t>such as </a:t>
            </a:r>
            <a:r>
              <a:rPr lang="en-US" b="1" dirty="0"/>
              <a:t>sea oats</a:t>
            </a:r>
            <a:r>
              <a:rPr lang="en-US" dirty="0"/>
              <a:t> and </a:t>
            </a:r>
            <a:r>
              <a:rPr lang="en-US" b="1" dirty="0"/>
              <a:t>bitter </a:t>
            </a:r>
            <a:r>
              <a:rPr lang="en-US" b="1" dirty="0" err="1"/>
              <a:t>pancum</a:t>
            </a:r>
            <a:r>
              <a:rPr lang="en-US" dirty="0"/>
              <a:t> provide stability to the dunes. Their root systems hold the sand in place and their shoots slow the winds, thereby allowing sand to be deposited. </a:t>
            </a:r>
            <a:endParaRPr lang="en-US" dirty="0" smtClean="0"/>
          </a:p>
          <a:p>
            <a:endParaRPr lang="en-US" dirty="0"/>
          </a:p>
          <a:p>
            <a:r>
              <a:rPr lang="en-US" dirty="0" smtClean="0"/>
              <a:t>Along </a:t>
            </a:r>
            <a:r>
              <a:rPr lang="en-US" dirty="0"/>
              <a:t>the dunes, you will find many crabs, particularly ghost crabs. Again, you will find birds (gulls, terns) that feed on the animals that inhabit the dunes</a:t>
            </a:r>
            <a:r>
              <a:rPr lang="en-US" dirty="0" smtClean="0"/>
              <a:t>.</a:t>
            </a:r>
          </a:p>
          <a:p>
            <a:endParaRPr lang="en-US" dirty="0" smtClean="0"/>
          </a:p>
          <a:p>
            <a:r>
              <a:rPr lang="en-US" dirty="0" smtClean="0"/>
              <a:t>After </a:t>
            </a:r>
            <a:r>
              <a:rPr lang="en-US" dirty="0"/>
              <a:t>the dunes, some islands may have maritime forests with shrubs and trees (Sand Live Oak, Myrtle Oak, Slash Pine and Magnolia). Animals in these forests include various snakes, opossums, skunk, raccoon and fox.</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55824" y="387620"/>
            <a:ext cx="2148862" cy="1489878"/>
          </a:xfrm>
          <a:prstGeom prst="rect">
            <a:avLst/>
          </a:prstGeom>
        </p:spPr>
      </p:pic>
    </p:spTree>
    <p:extLst>
      <p:ext uri="{BB962C8B-B14F-4D97-AF65-F5344CB8AC3E}">
        <p14:creationId xmlns:p14="http://schemas.microsoft.com/office/powerpoint/2010/main" val="18568007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 Island Habitats</a:t>
            </a:r>
          </a:p>
        </p:txBody>
      </p:sp>
      <p:sp>
        <p:nvSpPr>
          <p:cNvPr id="3" name="Content Placeholder 2"/>
          <p:cNvSpPr>
            <a:spLocks noGrp="1"/>
          </p:cNvSpPr>
          <p:nvPr>
            <p:ph idx="1"/>
          </p:nvPr>
        </p:nvSpPr>
        <p:spPr/>
        <p:txBody>
          <a:bodyPr>
            <a:normAutofit fontScale="77500" lnSpcReduction="20000"/>
          </a:bodyPr>
          <a:lstStyle/>
          <a:p>
            <a:r>
              <a:rPr lang="en-US" b="1" dirty="0"/>
              <a:t>Barrier-flat Habitat</a:t>
            </a:r>
            <a:endParaRPr lang="en-US" dirty="0"/>
          </a:p>
          <a:p>
            <a:r>
              <a:rPr lang="en-US" dirty="0"/>
              <a:t>On other islands, the </a:t>
            </a:r>
            <a:r>
              <a:rPr lang="en-US" b="1" dirty="0"/>
              <a:t>barrier flats</a:t>
            </a:r>
            <a:r>
              <a:rPr lang="en-US" dirty="0"/>
              <a:t> come after the dunes. </a:t>
            </a:r>
            <a:endParaRPr lang="en-US" dirty="0" smtClean="0"/>
          </a:p>
          <a:p>
            <a:endParaRPr lang="en-US" dirty="0"/>
          </a:p>
          <a:p>
            <a:r>
              <a:rPr lang="en-US" dirty="0" smtClean="0"/>
              <a:t>The </a:t>
            </a:r>
            <a:r>
              <a:rPr lang="en-US" dirty="0"/>
              <a:t>primary vegetation includes </a:t>
            </a:r>
            <a:r>
              <a:rPr lang="en-US" dirty="0" err="1"/>
              <a:t>cordgrass</a:t>
            </a:r>
            <a:r>
              <a:rPr lang="en-US" dirty="0"/>
              <a:t> and </a:t>
            </a:r>
            <a:r>
              <a:rPr lang="en-US" dirty="0" err="1"/>
              <a:t>sawgrass</a:t>
            </a:r>
            <a:r>
              <a:rPr lang="en-US" dirty="0"/>
              <a:t>. These areas are often flooded daily during high tides.</a:t>
            </a:r>
          </a:p>
          <a:p>
            <a:endParaRPr lang="en-US" dirty="0" smtClean="0"/>
          </a:p>
          <a:p>
            <a:r>
              <a:rPr lang="en-US" dirty="0" smtClean="0"/>
              <a:t>The </a:t>
            </a:r>
            <a:r>
              <a:rPr lang="en-US" dirty="0"/>
              <a:t>muds and sediments are full of anaerobic bacteria (there is little oxygen in the sediments). The bacteria decompose the rich organic material in the sediments and from dead plants and animals. </a:t>
            </a:r>
            <a:endParaRPr lang="en-US" dirty="0" smtClean="0"/>
          </a:p>
          <a:p>
            <a:endParaRPr lang="en-US" dirty="0"/>
          </a:p>
          <a:p>
            <a:r>
              <a:rPr lang="en-US" dirty="0" smtClean="0"/>
              <a:t>Animals </a:t>
            </a:r>
            <a:r>
              <a:rPr lang="en-US" dirty="0"/>
              <a:t>that live in the wet muds filter-feed bacteria and plankton from the tidewaters or feed on bacteria in the muds; these animals include clams, mussels, snails and worms. </a:t>
            </a:r>
            <a:endParaRPr lang="en-US" dirty="0" smtClean="0"/>
          </a:p>
          <a:p>
            <a:endParaRPr lang="en-US" dirty="0"/>
          </a:p>
          <a:p>
            <a:r>
              <a:rPr lang="en-US" dirty="0" smtClean="0"/>
              <a:t>Various </a:t>
            </a:r>
            <a:r>
              <a:rPr lang="en-US" dirty="0"/>
              <a:t>fish come and go with the tides. Fiddler crabs feed on the bacteria in the muds. Ghost crabs and blue crabs feed on the bacteria, small invertebrates and small fish. Various birds (seagulls, egrets, pelicans) feed on the fish, crabs and invertebrates.</a:t>
            </a:r>
          </a:p>
          <a:p>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97326" y="395208"/>
            <a:ext cx="3746673" cy="1423286"/>
          </a:xfrm>
          <a:prstGeom prst="rect">
            <a:avLst/>
          </a:prstGeom>
        </p:spPr>
      </p:pic>
    </p:spTree>
    <p:extLst>
      <p:ext uri="{BB962C8B-B14F-4D97-AF65-F5344CB8AC3E}">
        <p14:creationId xmlns:p14="http://schemas.microsoft.com/office/powerpoint/2010/main" val="19635532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 Island Habitats</a:t>
            </a:r>
          </a:p>
        </p:txBody>
      </p:sp>
      <p:sp>
        <p:nvSpPr>
          <p:cNvPr id="3" name="Content Placeholder 2"/>
          <p:cNvSpPr>
            <a:spLocks noGrp="1"/>
          </p:cNvSpPr>
          <p:nvPr>
            <p:ph idx="1"/>
          </p:nvPr>
        </p:nvSpPr>
        <p:spPr/>
        <p:txBody>
          <a:bodyPr/>
          <a:lstStyle/>
          <a:p>
            <a:r>
              <a:rPr lang="en-US" b="1" dirty="0"/>
              <a:t>Salt-marsh Habitat</a:t>
            </a:r>
            <a:endParaRPr lang="en-US" dirty="0"/>
          </a:p>
          <a:p>
            <a:r>
              <a:rPr lang="en-US" dirty="0"/>
              <a:t>The sound-side of an island is usually dominated by the </a:t>
            </a:r>
            <a:r>
              <a:rPr lang="en-US" b="1" dirty="0"/>
              <a:t>salt marsh</a:t>
            </a:r>
            <a:r>
              <a:rPr lang="en-US" dirty="0"/>
              <a:t>. </a:t>
            </a:r>
            <a:endParaRPr lang="en-US" dirty="0" smtClean="0"/>
          </a:p>
          <a:p>
            <a:endParaRPr lang="en-US" dirty="0"/>
          </a:p>
          <a:p>
            <a:r>
              <a:rPr lang="en-US" dirty="0" smtClean="0"/>
              <a:t>The </a:t>
            </a:r>
            <a:r>
              <a:rPr lang="en-US" dirty="0"/>
              <a:t>salt marshes that you find on the sound sides of barrier islands are similar to those found on the coastal mainland. </a:t>
            </a:r>
            <a:endParaRPr lang="en-US" dirty="0" smtClean="0"/>
          </a:p>
          <a:p>
            <a:endParaRPr lang="en-US" dirty="0"/>
          </a:p>
          <a:p>
            <a:r>
              <a:rPr lang="en-US" dirty="0" smtClean="0"/>
              <a:t>Like </a:t>
            </a:r>
            <a:r>
              <a:rPr lang="en-US" dirty="0"/>
              <a:t>the barrier flats, salt marshes are regularly flooded with seawater during high tide and the animals and plants that you find are similar to those in the barrier flats.</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08886" y="353798"/>
            <a:ext cx="2290869" cy="1720697"/>
          </a:xfrm>
          <a:prstGeom prst="rect">
            <a:avLst/>
          </a:prstGeom>
        </p:spPr>
      </p:pic>
    </p:spTree>
    <p:extLst>
      <p:ext uri="{BB962C8B-B14F-4D97-AF65-F5344CB8AC3E}">
        <p14:creationId xmlns:p14="http://schemas.microsoft.com/office/powerpoint/2010/main" val="6611877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8733"/>
            <a:ext cx="9144000" cy="1819056"/>
          </a:xfrm>
        </p:spPr>
        <p:txBody>
          <a:bodyPr>
            <a:normAutofit fontScale="90000"/>
          </a:bodyPr>
          <a:lstStyle/>
          <a:p>
            <a:r>
              <a:rPr lang="en-US" dirty="0" smtClean="0"/>
              <a:t>Artist </a:t>
            </a:r>
            <a:br>
              <a:rPr lang="en-US" dirty="0" smtClean="0"/>
            </a:br>
            <a:r>
              <a:rPr lang="en-US" dirty="0" smtClean="0"/>
              <a:t>Interpretations</a:t>
            </a:r>
            <a:r>
              <a:rPr lang="en-US" dirty="0"/>
              <a:t>: </a:t>
            </a:r>
            <a:r>
              <a:rPr lang="en-US" dirty="0" smtClean="0"/>
              <a:t/>
            </a:r>
            <a:br>
              <a:rPr lang="en-US" dirty="0" smtClean="0"/>
            </a:br>
            <a:r>
              <a:rPr lang="en-US" dirty="0" smtClean="0"/>
              <a:t>Karen Carr </a:t>
            </a:r>
            <a:endParaRPr lang="en-US" dirty="0"/>
          </a:p>
        </p:txBody>
      </p:sp>
      <p:pic>
        <p:nvPicPr>
          <p:cNvPr id="3" name="Picture 2" descr="phpThumb.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21933" y="343726"/>
            <a:ext cx="5922067" cy="6514274"/>
          </a:xfrm>
          <a:prstGeom prst="rect">
            <a:avLst/>
          </a:prstGeom>
        </p:spPr>
      </p:pic>
    </p:spTree>
    <p:extLst>
      <p:ext uri="{BB962C8B-B14F-4D97-AF65-F5344CB8AC3E}">
        <p14:creationId xmlns:p14="http://schemas.microsoft.com/office/powerpoint/2010/main" val="28377413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8733"/>
            <a:ext cx="9144000" cy="694267"/>
          </a:xfrm>
        </p:spPr>
        <p:txBody>
          <a:bodyPr>
            <a:normAutofit fontScale="90000"/>
          </a:bodyPr>
          <a:lstStyle/>
          <a:p>
            <a:pPr algn="ctr"/>
            <a:r>
              <a:rPr lang="en-US" dirty="0" smtClean="0"/>
              <a:t>Artist </a:t>
            </a:r>
            <a:r>
              <a:rPr lang="en-US" dirty="0"/>
              <a:t>Interpretations: </a:t>
            </a:r>
            <a:r>
              <a:rPr lang="en-US" dirty="0" err="1"/>
              <a:t>Zdenek</a:t>
            </a:r>
            <a:r>
              <a:rPr lang="en-US" dirty="0"/>
              <a:t> </a:t>
            </a:r>
            <a:r>
              <a:rPr lang="en-US" dirty="0" err="1" smtClean="0"/>
              <a:t>Burian</a:t>
            </a:r>
            <a:r>
              <a:rPr lang="en-US" dirty="0" smtClean="0"/>
              <a:t> </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1233666"/>
            <a:ext cx="8136467" cy="5624333"/>
          </a:xfrm>
          <a:prstGeom prst="rect">
            <a:avLst/>
          </a:prstGeom>
        </p:spPr>
      </p:pic>
    </p:spTree>
    <p:extLst>
      <p:ext uri="{BB962C8B-B14F-4D97-AF65-F5344CB8AC3E}">
        <p14:creationId xmlns:p14="http://schemas.microsoft.com/office/powerpoint/2010/main" val="26831681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2-02 at 3.14.03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69023" y="1384980"/>
            <a:ext cx="6053390" cy="4824640"/>
          </a:xfrm>
          <a:prstGeom prst="rect">
            <a:avLst/>
          </a:prstGeom>
        </p:spPr>
      </p:pic>
      <p:sp>
        <p:nvSpPr>
          <p:cNvPr id="5" name="Title 1"/>
          <p:cNvSpPr>
            <a:spLocks noGrp="1"/>
          </p:cNvSpPr>
          <p:nvPr>
            <p:ph type="title"/>
          </p:nvPr>
        </p:nvSpPr>
        <p:spPr>
          <a:xfrm>
            <a:off x="283127" y="379697"/>
            <a:ext cx="8403673" cy="990600"/>
          </a:xfrm>
        </p:spPr>
        <p:txBody>
          <a:bodyPr>
            <a:normAutofit fontScale="90000"/>
          </a:bodyPr>
          <a:lstStyle/>
          <a:p>
            <a:pPr algn="ctr"/>
            <a:r>
              <a:rPr lang="en-US" dirty="0" smtClean="0"/>
              <a:t>Before Impact: 83 Million </a:t>
            </a:r>
            <a:r>
              <a:rPr lang="en-US" dirty="0"/>
              <a:t>Y</a:t>
            </a:r>
            <a:r>
              <a:rPr lang="en-US" dirty="0" smtClean="0"/>
              <a:t>ears </a:t>
            </a:r>
            <a:r>
              <a:rPr lang="en-US" dirty="0"/>
              <a:t>Ago</a:t>
            </a:r>
            <a:br>
              <a:rPr lang="en-US" dirty="0"/>
            </a:br>
            <a:r>
              <a:rPr lang="en-US" sz="3100" dirty="0"/>
              <a:t>Wetumpka’s Inland Sea and Barrier Island Coastline </a:t>
            </a:r>
          </a:p>
        </p:txBody>
      </p:sp>
      <p:sp>
        <p:nvSpPr>
          <p:cNvPr id="2" name="TextBox 1"/>
          <p:cNvSpPr txBox="1"/>
          <p:nvPr/>
        </p:nvSpPr>
        <p:spPr>
          <a:xfrm>
            <a:off x="65977" y="6209620"/>
            <a:ext cx="9005861" cy="646331"/>
          </a:xfrm>
          <a:prstGeom prst="rect">
            <a:avLst/>
          </a:prstGeom>
          <a:noFill/>
        </p:spPr>
        <p:txBody>
          <a:bodyPr wrap="square" rtlCol="0">
            <a:spAutoFit/>
          </a:bodyPr>
          <a:lstStyle/>
          <a:p>
            <a:r>
              <a:rPr lang="en-US" dirty="0" smtClean="0"/>
              <a:t>A marine reptile bites a fish in the Gulf of Mexico waters that covered central Alabama about 85 million years ago when the Wetumpka asteroid streaked through the sky.</a:t>
            </a:r>
            <a:endParaRPr lang="en-US" dirty="0"/>
          </a:p>
        </p:txBody>
      </p:sp>
    </p:spTree>
    <p:extLst>
      <p:ext uri="{BB962C8B-B14F-4D97-AF65-F5344CB8AC3E}">
        <p14:creationId xmlns:p14="http://schemas.microsoft.com/office/powerpoint/2010/main" val="6382822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8733"/>
            <a:ext cx="9144000" cy="694267"/>
          </a:xfrm>
        </p:spPr>
        <p:txBody>
          <a:bodyPr>
            <a:normAutofit fontScale="90000"/>
          </a:bodyPr>
          <a:lstStyle/>
          <a:p>
            <a:pPr algn="ctr"/>
            <a:r>
              <a:rPr lang="en-US" dirty="0" smtClean="0"/>
              <a:t>Artist </a:t>
            </a:r>
            <a:r>
              <a:rPr lang="en-US" dirty="0"/>
              <a:t>Interpretations: </a:t>
            </a:r>
            <a:r>
              <a:rPr lang="en-US" dirty="0" smtClean="0"/>
              <a:t>John </a:t>
            </a:r>
            <a:r>
              <a:rPr lang="en-US" dirty="0" err="1" smtClean="0"/>
              <a:t>Sibbick</a:t>
            </a:r>
            <a:r>
              <a:rPr lang="en-US" dirty="0" smtClean="0"/>
              <a:t> </a:t>
            </a:r>
            <a:endParaRPr lang="en-US" dirty="0"/>
          </a:p>
        </p:txBody>
      </p:sp>
      <p:pic>
        <p:nvPicPr>
          <p:cNvPr id="3" name="Picture 2"/>
          <p:cNvPicPr>
            <a:picLocks noChangeAspect="1"/>
          </p:cNvPicPr>
          <p:nvPr/>
        </p:nvPicPr>
        <p:blipFill>
          <a:blip r:embed="rId2"/>
          <a:stretch>
            <a:fillRect/>
          </a:stretch>
        </p:blipFill>
        <p:spPr>
          <a:xfrm>
            <a:off x="1" y="1212073"/>
            <a:ext cx="9147832" cy="5645928"/>
          </a:xfrm>
          <a:prstGeom prst="rect">
            <a:avLst/>
          </a:prstGeom>
        </p:spPr>
      </p:pic>
    </p:spTree>
    <p:extLst>
      <p:ext uri="{BB962C8B-B14F-4D97-AF65-F5344CB8AC3E}">
        <p14:creationId xmlns:p14="http://schemas.microsoft.com/office/powerpoint/2010/main" val="33206682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8733"/>
            <a:ext cx="9144000" cy="694267"/>
          </a:xfrm>
        </p:spPr>
        <p:txBody>
          <a:bodyPr>
            <a:normAutofit fontScale="90000"/>
          </a:bodyPr>
          <a:lstStyle/>
          <a:p>
            <a:pPr algn="ctr"/>
            <a:r>
              <a:rPr lang="en-US" dirty="0" smtClean="0"/>
              <a:t>Artist </a:t>
            </a:r>
            <a:r>
              <a:rPr lang="en-US" dirty="0"/>
              <a:t>Interpretations: </a:t>
            </a:r>
            <a:r>
              <a:rPr lang="en-US" dirty="0" err="1"/>
              <a:t>Zdenek</a:t>
            </a:r>
            <a:r>
              <a:rPr lang="en-US" dirty="0"/>
              <a:t> </a:t>
            </a:r>
            <a:r>
              <a:rPr lang="en-US" dirty="0" err="1" smtClean="0"/>
              <a:t>Burian</a:t>
            </a:r>
            <a:r>
              <a:rPr lang="en-US" dirty="0" smtClean="0"/>
              <a:t> </a:t>
            </a:r>
            <a:endParaRPr lang="en-US" dirty="0"/>
          </a:p>
        </p:txBody>
      </p:sp>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0" y="1143000"/>
            <a:ext cx="9144000" cy="5715000"/>
          </a:xfrm>
          <a:prstGeom prst="rect">
            <a:avLst/>
          </a:prstGeom>
        </p:spPr>
      </p:pic>
    </p:spTree>
    <p:extLst>
      <p:ext uri="{BB962C8B-B14F-4D97-AF65-F5344CB8AC3E}">
        <p14:creationId xmlns:p14="http://schemas.microsoft.com/office/powerpoint/2010/main" val="40430927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Artist Interpretations: Historical Drawing</a:t>
            </a:r>
            <a:endParaRPr lang="en-US" dirty="0"/>
          </a:p>
        </p:txBody>
      </p:sp>
      <p:pic>
        <p:nvPicPr>
          <p:cNvPr id="5" name="Picture 4"/>
          <p:cNvPicPr>
            <a:picLocks noChangeAspect="1"/>
          </p:cNvPicPr>
          <p:nvPr/>
        </p:nvPicPr>
        <p:blipFill>
          <a:blip r:embed="rId2"/>
          <a:stretch>
            <a:fillRect/>
          </a:stretch>
        </p:blipFill>
        <p:spPr>
          <a:xfrm>
            <a:off x="794988" y="1674400"/>
            <a:ext cx="7620000" cy="4927600"/>
          </a:xfrm>
          <a:prstGeom prst="rect">
            <a:avLst/>
          </a:prstGeom>
        </p:spPr>
      </p:pic>
    </p:spTree>
    <p:extLst>
      <p:ext uri="{BB962C8B-B14F-4D97-AF65-F5344CB8AC3E}">
        <p14:creationId xmlns:p14="http://schemas.microsoft.com/office/powerpoint/2010/main" val="34763427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Artist Interpretations</a:t>
            </a:r>
            <a:r>
              <a:rPr lang="en-US" dirty="0"/>
              <a:t>: Historical Drawing </a:t>
            </a:r>
          </a:p>
        </p:txBody>
      </p:sp>
      <p:pic>
        <p:nvPicPr>
          <p:cNvPr id="3" name="Picture 2"/>
          <p:cNvPicPr>
            <a:picLocks noChangeAspect="1"/>
          </p:cNvPicPr>
          <p:nvPr/>
        </p:nvPicPr>
        <p:blipFill>
          <a:blip r:embed="rId2"/>
          <a:stretch>
            <a:fillRect/>
          </a:stretch>
        </p:blipFill>
        <p:spPr>
          <a:xfrm>
            <a:off x="762000" y="1524000"/>
            <a:ext cx="7620000" cy="4876800"/>
          </a:xfrm>
          <a:prstGeom prst="rect">
            <a:avLst/>
          </a:prstGeom>
        </p:spPr>
      </p:pic>
    </p:spTree>
    <p:extLst>
      <p:ext uri="{BB962C8B-B14F-4D97-AF65-F5344CB8AC3E}">
        <p14:creationId xmlns:p14="http://schemas.microsoft.com/office/powerpoint/2010/main" val="41159153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8733"/>
            <a:ext cx="9144000" cy="694267"/>
          </a:xfrm>
        </p:spPr>
        <p:txBody>
          <a:bodyPr>
            <a:normAutofit fontScale="90000"/>
          </a:bodyPr>
          <a:lstStyle/>
          <a:p>
            <a:pPr algn="ctr"/>
            <a:r>
              <a:rPr lang="en-US" dirty="0" smtClean="0"/>
              <a:t>Artist </a:t>
            </a:r>
            <a:r>
              <a:rPr lang="en-US" dirty="0"/>
              <a:t>Interpretations: </a:t>
            </a:r>
            <a:r>
              <a:rPr lang="en-US" dirty="0" err="1"/>
              <a:t>Zdenek</a:t>
            </a:r>
            <a:r>
              <a:rPr lang="en-US" dirty="0"/>
              <a:t> </a:t>
            </a:r>
            <a:r>
              <a:rPr lang="en-US" dirty="0" err="1" smtClean="0"/>
              <a:t>Burian</a:t>
            </a:r>
            <a:r>
              <a:rPr lang="en-US" dirty="0" smtClean="0"/>
              <a:t> </a:t>
            </a:r>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490133"/>
            <a:ext cx="9144000" cy="5367867"/>
          </a:xfrm>
          <a:prstGeom prst="rect">
            <a:avLst/>
          </a:prstGeom>
        </p:spPr>
      </p:pic>
    </p:spTree>
    <p:extLst>
      <p:ext uri="{BB962C8B-B14F-4D97-AF65-F5344CB8AC3E}">
        <p14:creationId xmlns:p14="http://schemas.microsoft.com/office/powerpoint/2010/main" val="833293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8733"/>
            <a:ext cx="9144000" cy="694267"/>
          </a:xfrm>
        </p:spPr>
        <p:txBody>
          <a:bodyPr>
            <a:normAutofit fontScale="90000"/>
          </a:bodyPr>
          <a:lstStyle/>
          <a:p>
            <a:pPr algn="ctr"/>
            <a:r>
              <a:rPr lang="en-US" dirty="0" smtClean="0"/>
              <a:t>Artist Interpretations: Karen Carr </a:t>
            </a:r>
            <a:endParaRPr lang="en-US" dirty="0"/>
          </a:p>
        </p:txBody>
      </p:sp>
      <p:pic>
        <p:nvPicPr>
          <p:cNvPr id="3" name="Picture 2" descr="phpThumb-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696969"/>
            <a:ext cx="9144000" cy="5161031"/>
          </a:xfrm>
          <a:prstGeom prst="rect">
            <a:avLst/>
          </a:prstGeom>
        </p:spPr>
      </p:pic>
    </p:spTree>
    <p:extLst>
      <p:ext uri="{BB962C8B-B14F-4D97-AF65-F5344CB8AC3E}">
        <p14:creationId xmlns:p14="http://schemas.microsoft.com/office/powerpoint/2010/main" val="4910697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Artist Interpretations</a:t>
            </a:r>
            <a:r>
              <a:rPr lang="en-US" dirty="0"/>
              <a:t>: Historical Drawing </a:t>
            </a:r>
          </a:p>
        </p:txBody>
      </p:sp>
      <p:pic>
        <p:nvPicPr>
          <p:cNvPr id="4" name="Picture 3"/>
          <p:cNvPicPr>
            <a:picLocks noChangeAspect="1"/>
          </p:cNvPicPr>
          <p:nvPr/>
        </p:nvPicPr>
        <p:blipFill>
          <a:blip r:embed="rId2"/>
          <a:stretch>
            <a:fillRect/>
          </a:stretch>
        </p:blipFill>
        <p:spPr>
          <a:xfrm>
            <a:off x="762000" y="1524000"/>
            <a:ext cx="7620000" cy="4889500"/>
          </a:xfrm>
          <a:prstGeom prst="rect">
            <a:avLst/>
          </a:prstGeom>
        </p:spPr>
      </p:pic>
    </p:spTree>
    <p:extLst>
      <p:ext uri="{BB962C8B-B14F-4D97-AF65-F5344CB8AC3E}">
        <p14:creationId xmlns:p14="http://schemas.microsoft.com/office/powerpoint/2010/main" val="429481954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6" name="Content Placeholder 5"/>
          <p:cNvSpPr>
            <a:spLocks noGrp="1"/>
          </p:cNvSpPr>
          <p:nvPr>
            <p:ph idx="1"/>
          </p:nvPr>
        </p:nvSpPr>
        <p:spPr>
          <a:xfrm>
            <a:off x="457200" y="3750882"/>
            <a:ext cx="8229600" cy="2726118"/>
          </a:xfrm>
        </p:spPr>
        <p:txBody>
          <a:bodyPr/>
          <a:lstStyle/>
          <a:p>
            <a:pPr marL="0" indent="0">
              <a:buNone/>
            </a:pPr>
            <a:r>
              <a:rPr lang="en-US" dirty="0" smtClean="0"/>
              <a:t>Dauphin Island</a:t>
            </a:r>
          </a:p>
          <a:p>
            <a:pPr marL="0" indent="0">
              <a:buNone/>
            </a:pPr>
            <a:r>
              <a:rPr lang="en-US" dirty="0" smtClean="0"/>
              <a:t>Discovering Alabama, Dr. Doug Phillips</a:t>
            </a:r>
          </a:p>
          <a:p>
            <a:pPr marL="0" indent="0">
              <a:buNone/>
            </a:pPr>
            <a:r>
              <a:rPr lang="en-US" dirty="0" smtClean="0"/>
              <a:t>To view the Dauphin Island Video:</a:t>
            </a:r>
          </a:p>
          <a:p>
            <a:pPr marL="0" indent="0">
              <a:buNone/>
            </a:pPr>
            <a:r>
              <a:rPr lang="en-US" dirty="0" smtClean="0">
                <a:hlinkClick r:id="rId2"/>
              </a:rPr>
              <a:t>https</a:t>
            </a:r>
            <a:r>
              <a:rPr lang="en-US" dirty="0">
                <a:hlinkClick r:id="rId2"/>
              </a:rPr>
              <a:t>://itunes.apple.com/us/itunes-u/discovering-alabama-videos/id383699006?mt=</a:t>
            </a:r>
            <a:r>
              <a:rPr lang="en-US" dirty="0" smtClean="0">
                <a:hlinkClick r:id="rId2"/>
              </a:rPr>
              <a:t>10</a:t>
            </a:r>
            <a:endParaRPr lang="en-US" dirty="0" smtClean="0"/>
          </a:p>
          <a:p>
            <a:pPr marL="0" indent="0">
              <a:buNone/>
            </a:pPr>
            <a:r>
              <a:rPr lang="en-US" dirty="0" smtClean="0"/>
              <a:t>The click </a:t>
            </a:r>
            <a:r>
              <a:rPr lang="en-US" smtClean="0"/>
              <a:t>on episode #46</a:t>
            </a:r>
            <a:endParaRPr lang="en-US" dirty="0"/>
          </a:p>
        </p:txBody>
      </p:sp>
      <p:pic>
        <p:nvPicPr>
          <p:cNvPr id="7" name="Picture 6" descr="tns.wfdtsluo.170x170-7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1377974"/>
            <a:ext cx="2159000" cy="2159000"/>
          </a:xfrm>
          <a:prstGeom prst="rect">
            <a:avLst/>
          </a:prstGeom>
        </p:spPr>
      </p:pic>
    </p:spTree>
    <p:extLst>
      <p:ext uri="{BB962C8B-B14F-4D97-AF65-F5344CB8AC3E}">
        <p14:creationId xmlns:p14="http://schemas.microsoft.com/office/powerpoint/2010/main" val="3282477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218579"/>
          </a:xfrm>
        </p:spPr>
        <p:txBody>
          <a:bodyPr>
            <a:normAutofit fontScale="90000"/>
          </a:bodyPr>
          <a:lstStyle/>
          <a:p>
            <a:r>
              <a:rPr lang="en-US" dirty="0"/>
              <a:t>Image Licenses and Copyright of work</a:t>
            </a:r>
            <a:br>
              <a:rPr lang="en-US" dirty="0"/>
            </a:br>
            <a:endParaRPr lang="en-US" dirty="0"/>
          </a:p>
        </p:txBody>
      </p:sp>
      <p:sp>
        <p:nvSpPr>
          <p:cNvPr id="3" name="Content Placeholder 2"/>
          <p:cNvSpPr>
            <a:spLocks noGrp="1"/>
          </p:cNvSpPr>
          <p:nvPr>
            <p:ph idx="1"/>
          </p:nvPr>
        </p:nvSpPr>
        <p:spPr>
          <a:xfrm>
            <a:off x="457200" y="1600200"/>
            <a:ext cx="5398723" cy="5137278"/>
          </a:xfrm>
        </p:spPr>
        <p:txBody>
          <a:bodyPr>
            <a:normAutofit fontScale="70000" lnSpcReduction="20000"/>
          </a:bodyPr>
          <a:lstStyle/>
          <a:p>
            <a:r>
              <a:rPr lang="en-US" b="1" dirty="0"/>
              <a:t>Please note:</a:t>
            </a:r>
            <a:r>
              <a:rPr lang="en-US" dirty="0"/>
              <a:t> All images shown are governed by copyrights in the United States and in all nations of the International Copyright Union. All rights are reserved. No images may be reproduced without written permission.</a:t>
            </a:r>
          </a:p>
          <a:p>
            <a:r>
              <a:rPr lang="en-US" dirty="0"/>
              <a:t>Some images are governed by existing copyright agreements with museums or other institutions. </a:t>
            </a:r>
          </a:p>
          <a:p>
            <a:r>
              <a:rPr lang="en-US" dirty="0"/>
              <a:t>The paintings and drawings by the artists in this presentation are intended to illustrate ideas, concepts and themes for educational purposes.  </a:t>
            </a:r>
          </a:p>
          <a:p>
            <a:r>
              <a:rPr lang="en-US" dirty="0"/>
              <a:t>According to the United States Copyright Office, works may not be simply copied by another person in any manner, this includes: photography or by the hand of another person such as drawing, painting or any two or three-dimensional medium.</a:t>
            </a:r>
          </a:p>
          <a:p>
            <a:r>
              <a:rPr lang="en-US" dirty="0"/>
              <a:t>Educationally, copying another persons work is stealing and constitutes plagiarism.  </a:t>
            </a:r>
          </a:p>
          <a:p>
            <a:r>
              <a:rPr lang="en-US" dirty="0"/>
              <a:t>We encourage students and artists to use the images for educational purposes in order to create their own unique compositions.  Works that are direct copies of another artist’s work will not be accepted.</a:t>
            </a:r>
          </a:p>
          <a:p>
            <a:endParaRPr lang="en-US" dirty="0"/>
          </a:p>
        </p:txBody>
      </p:sp>
      <p:pic>
        <p:nvPicPr>
          <p:cNvPr id="4" name="Picture 3" descr="http://www.karencarr.com/images/copyright.jpg"/>
          <p:cNvPicPr/>
          <p:nvPr/>
        </p:nvPicPr>
        <p:blipFill>
          <a:blip r:embed="rId2">
            <a:extLst>
              <a:ext uri="{28A0092B-C50C-407E-A947-70E740481C1C}">
                <a14:useLocalDpi xmlns:a14="http://schemas.microsoft.com/office/drawing/2010/main"/>
              </a:ext>
            </a:extLst>
          </a:blip>
          <a:srcRect/>
          <a:stretch>
            <a:fillRect/>
          </a:stretch>
        </p:blipFill>
        <p:spPr bwMode="auto">
          <a:xfrm>
            <a:off x="5829300" y="1600200"/>
            <a:ext cx="2857500" cy="2857500"/>
          </a:xfrm>
          <a:prstGeom prst="rect">
            <a:avLst/>
          </a:prstGeom>
          <a:noFill/>
          <a:ln>
            <a:noFill/>
          </a:ln>
        </p:spPr>
      </p:pic>
    </p:spTree>
    <p:extLst>
      <p:ext uri="{BB962C8B-B14F-4D97-AF65-F5344CB8AC3E}">
        <p14:creationId xmlns:p14="http://schemas.microsoft.com/office/powerpoint/2010/main" val="81006889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10112"/>
            <a:ext cx="4684601" cy="1927225"/>
          </a:xfrm>
        </p:spPr>
        <p:txBody>
          <a:bodyPr/>
          <a:lstStyle/>
          <a:p>
            <a:r>
              <a:rPr lang="en-US" dirty="0" smtClean="0">
                <a:solidFill>
                  <a:schemeClr val="accent4">
                    <a:lumMod val="75000"/>
                  </a:schemeClr>
                </a:solidFill>
              </a:rPr>
              <a:t>Art Impact: </a:t>
            </a:r>
            <a:r>
              <a:rPr lang="en-US" sz="2800" dirty="0" smtClean="0">
                <a:solidFill>
                  <a:schemeClr val="accent4">
                    <a:lumMod val="75000"/>
                  </a:schemeClr>
                </a:solidFill>
              </a:rPr>
              <a:t/>
            </a:r>
            <a:br>
              <a:rPr lang="en-US" sz="2800" dirty="0" smtClean="0">
                <a:solidFill>
                  <a:schemeClr val="accent4">
                    <a:lumMod val="75000"/>
                  </a:schemeClr>
                </a:solidFill>
              </a:rPr>
            </a:br>
            <a:r>
              <a:rPr lang="en-US" sz="2800" dirty="0" smtClean="0">
                <a:solidFill>
                  <a:schemeClr val="accent4">
                    <a:lumMod val="75000"/>
                  </a:schemeClr>
                </a:solidFill>
              </a:rPr>
              <a:t>The Wetumpka </a:t>
            </a:r>
            <a:br>
              <a:rPr lang="en-US" sz="2800" dirty="0" smtClean="0">
                <a:solidFill>
                  <a:schemeClr val="accent4">
                    <a:lumMod val="75000"/>
                  </a:schemeClr>
                </a:solidFill>
              </a:rPr>
            </a:br>
            <a:r>
              <a:rPr lang="en-US" sz="2800" dirty="0" smtClean="0">
                <a:solidFill>
                  <a:schemeClr val="accent4">
                    <a:lumMod val="75000"/>
                  </a:schemeClr>
                </a:solidFill>
              </a:rPr>
              <a:t>Impact Crater</a:t>
            </a:r>
            <a:br>
              <a:rPr lang="en-US" sz="2800" dirty="0" smtClean="0">
                <a:solidFill>
                  <a:schemeClr val="accent4">
                    <a:lumMod val="75000"/>
                  </a:schemeClr>
                </a:solidFill>
              </a:rPr>
            </a:br>
            <a:r>
              <a:rPr lang="en-US" sz="2800" dirty="0" smtClean="0">
                <a:solidFill>
                  <a:schemeClr val="accent4">
                    <a:lumMod val="75000"/>
                  </a:schemeClr>
                </a:solidFill>
              </a:rPr>
              <a:t/>
            </a:r>
            <a:br>
              <a:rPr lang="en-US" sz="2800" dirty="0" smtClean="0">
                <a:solidFill>
                  <a:schemeClr val="accent4">
                    <a:lumMod val="75000"/>
                  </a:schemeClr>
                </a:solidFill>
              </a:rPr>
            </a:br>
            <a:r>
              <a:rPr lang="en-US" sz="2800" dirty="0" smtClean="0"/>
              <a:t>Create Your </a:t>
            </a:r>
            <a:br>
              <a:rPr lang="en-US" sz="2800" dirty="0" smtClean="0"/>
            </a:br>
            <a:r>
              <a:rPr lang="en-US" sz="2800" dirty="0" smtClean="0"/>
              <a:t>work of art</a:t>
            </a:r>
            <a:br>
              <a:rPr lang="en-US" sz="2800" dirty="0" smtClean="0"/>
            </a:br>
            <a:r>
              <a:rPr lang="en-US" sz="2800" dirty="0"/>
              <a:t>&amp;</a:t>
            </a:r>
            <a:r>
              <a:rPr lang="en-US" sz="2800" dirty="0" smtClean="0"/>
              <a:t> Enter the Contest!</a:t>
            </a:r>
            <a:br>
              <a:rPr lang="en-US" sz="2800" dirty="0" smtClean="0"/>
            </a:br>
            <a:r>
              <a:rPr lang="en-US" sz="2800" dirty="0"/>
              <a:t/>
            </a:r>
            <a:br>
              <a:rPr lang="en-US" sz="2800" dirty="0"/>
            </a:br>
            <a:r>
              <a:rPr lang="en-US" sz="2800" dirty="0" smtClean="0"/>
              <a:t>Entries Due on or before Thursday, January 15, 2015.</a:t>
            </a:r>
            <a:endParaRPr lang="en-US" sz="2800" dirty="0"/>
          </a:p>
        </p:txBody>
      </p:sp>
      <p:pic>
        <p:nvPicPr>
          <p:cNvPr id="5" name="Picture 4" descr="sci_at7.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74393" y="3592667"/>
            <a:ext cx="3260007" cy="2844670"/>
          </a:xfrm>
          <a:prstGeom prst="rect">
            <a:avLst/>
          </a:prstGeom>
        </p:spPr>
      </p:pic>
    </p:spTree>
    <p:extLst>
      <p:ext uri="{BB962C8B-B14F-4D97-AF65-F5344CB8AC3E}">
        <p14:creationId xmlns:p14="http://schemas.microsoft.com/office/powerpoint/2010/main" val="4112586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33" y="270934"/>
            <a:ext cx="8788399" cy="1032934"/>
          </a:xfrm>
        </p:spPr>
        <p:txBody>
          <a:bodyPr>
            <a:noAutofit/>
          </a:bodyPr>
          <a:lstStyle/>
          <a:p>
            <a:r>
              <a:rPr lang="en-US" sz="3600" dirty="0"/>
              <a:t>Wetumpka’s Inland Sea </a:t>
            </a:r>
            <a:r>
              <a:rPr lang="en-US" sz="3600" dirty="0" smtClean="0"/>
              <a:t>: Cretaceous Period</a:t>
            </a:r>
            <a:endParaRPr lang="en-US" sz="3600" dirty="0"/>
          </a:p>
        </p:txBody>
      </p:sp>
      <p:sp>
        <p:nvSpPr>
          <p:cNvPr id="5" name="Content Placeholder 4"/>
          <p:cNvSpPr>
            <a:spLocks noGrp="1"/>
          </p:cNvSpPr>
          <p:nvPr>
            <p:ph idx="1"/>
          </p:nvPr>
        </p:nvSpPr>
        <p:spPr>
          <a:xfrm>
            <a:off x="194734" y="1364104"/>
            <a:ext cx="4080456" cy="5337488"/>
          </a:xfrm>
        </p:spPr>
        <p:txBody>
          <a:bodyPr>
            <a:normAutofit fontScale="62500" lnSpcReduction="20000"/>
          </a:bodyPr>
          <a:lstStyle/>
          <a:p>
            <a:pPr marL="0" indent="0">
              <a:buNone/>
            </a:pPr>
            <a:r>
              <a:rPr lang="en-US" dirty="0" smtClean="0"/>
              <a:t>Mesozoic</a:t>
            </a:r>
            <a:r>
              <a:rPr lang="en-US" dirty="0"/>
              <a:t/>
            </a:r>
            <a:br>
              <a:rPr lang="en-US" dirty="0"/>
            </a:br>
            <a:endParaRPr lang="en-US" dirty="0" smtClean="0"/>
          </a:p>
          <a:p>
            <a:pPr marL="182880" lvl="1"/>
            <a:r>
              <a:rPr lang="en-US" dirty="0" smtClean="0"/>
              <a:t>During </a:t>
            </a:r>
            <a:r>
              <a:rPr lang="en-US" dirty="0"/>
              <a:t>the Triassic and Jurassic periods, restless plates reactivated. </a:t>
            </a:r>
            <a:endParaRPr lang="en-US" dirty="0" smtClean="0"/>
          </a:p>
          <a:p>
            <a:pPr lvl="1"/>
            <a:r>
              <a:rPr lang="en-US" dirty="0" smtClean="0"/>
              <a:t>Texas </a:t>
            </a:r>
            <a:r>
              <a:rPr lang="en-US" dirty="0"/>
              <a:t>and the parent continental plate pulled away from </a:t>
            </a:r>
            <a:r>
              <a:rPr lang="en-US" dirty="0" smtClean="0"/>
              <a:t>Pangaea </a:t>
            </a:r>
            <a:r>
              <a:rPr lang="en-US" dirty="0"/>
              <a:t>opening the chasm for the Gulf. </a:t>
            </a:r>
            <a:endParaRPr lang="en-US" dirty="0" smtClean="0"/>
          </a:p>
          <a:p>
            <a:pPr lvl="1"/>
            <a:r>
              <a:rPr lang="en-US" dirty="0" smtClean="0"/>
              <a:t>The </a:t>
            </a:r>
            <a:r>
              <a:rPr lang="en-US" dirty="0"/>
              <a:t>remains of the old Ouachita mountain range and Dallas were on the Texas gulf </a:t>
            </a:r>
            <a:r>
              <a:rPr lang="en-US" dirty="0" smtClean="0"/>
              <a:t>coast.</a:t>
            </a:r>
          </a:p>
          <a:p>
            <a:pPr lvl="1"/>
            <a:r>
              <a:rPr lang="en-US" dirty="0" smtClean="0"/>
              <a:t>The </a:t>
            </a:r>
            <a:r>
              <a:rPr lang="en-US" dirty="0"/>
              <a:t>rocks farther to the east and south warped downward and began to fill with sediment. </a:t>
            </a:r>
          </a:p>
          <a:p>
            <a:pPr lvl="1"/>
            <a:endParaRPr lang="en-US" dirty="0"/>
          </a:p>
          <a:p>
            <a:pPr marL="182880" lvl="1"/>
            <a:r>
              <a:rPr lang="en-US" dirty="0"/>
              <a:t>The Cretaceous was a particularly tectonically active period for the continent. </a:t>
            </a:r>
          </a:p>
          <a:p>
            <a:pPr lvl="1"/>
            <a:r>
              <a:rPr lang="en-US" dirty="0" smtClean="0"/>
              <a:t>The </a:t>
            </a:r>
            <a:r>
              <a:rPr lang="en-US" dirty="0"/>
              <a:t>Rockies had a major upward thrust and seas rose and fell continuously across the continent and Texas. </a:t>
            </a:r>
            <a:endParaRPr lang="en-US" dirty="0" smtClean="0"/>
          </a:p>
          <a:p>
            <a:pPr lvl="1"/>
            <a:r>
              <a:rPr lang="en-US" dirty="0" smtClean="0"/>
              <a:t>200 </a:t>
            </a:r>
            <a:r>
              <a:rPr lang="en-US" dirty="0"/>
              <a:t>million years of geologic history wore down the North Texas highlands nearly flat, warped them downward, and buried them beneath thousands of feet of </a:t>
            </a:r>
            <a:r>
              <a:rPr lang="en-US" dirty="0" smtClean="0"/>
              <a:t>Cretaceous sediments. </a:t>
            </a:r>
          </a:p>
          <a:p>
            <a:endParaRPr lang="en-US" dirty="0"/>
          </a:p>
          <a:p>
            <a:r>
              <a:rPr lang="en-US" dirty="0" smtClean="0"/>
              <a:t>A </a:t>
            </a:r>
            <a:r>
              <a:rPr lang="en-US" dirty="0"/>
              <a:t>significant event for this time period was when the dinosaurs met their demise at the close of the Cretaceous (beginning of the Paleocene) 66 million years ago.</a:t>
            </a:r>
          </a:p>
        </p:txBody>
      </p:sp>
      <p:pic>
        <p:nvPicPr>
          <p:cNvPr id="6" name="Picture 5" descr="Cretaceous_seaway.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5969000" y="2708284"/>
            <a:ext cx="3175000" cy="3822700"/>
          </a:xfrm>
          <a:prstGeom prst="rect">
            <a:avLst/>
          </a:prstGeom>
        </p:spPr>
      </p:pic>
      <p:pic>
        <p:nvPicPr>
          <p:cNvPr id="3" name="Picture 2"/>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Effect>
                      <a14:colorTemperature colorTemp="7200"/>
                    </a14:imgEffect>
                    <a14:imgEffect>
                      <a14:saturation sat="400000"/>
                    </a14:imgEffect>
                  </a14:imgLayer>
                </a14:imgProps>
              </a:ext>
              <a:ext uri="{28A0092B-C50C-407E-A947-70E740481C1C}">
                <a14:useLocalDpi xmlns:a14="http://schemas.microsoft.com/office/drawing/2010/main"/>
              </a:ext>
            </a:extLst>
          </a:blip>
          <a:stretch>
            <a:fillRect/>
          </a:stretch>
        </p:blipFill>
        <p:spPr>
          <a:xfrm>
            <a:off x="4275189" y="4757557"/>
            <a:ext cx="2106038" cy="1944035"/>
          </a:xfrm>
          <a:prstGeom prst="rect">
            <a:avLst/>
          </a:prstGeom>
        </p:spPr>
      </p:pic>
      <p:cxnSp>
        <p:nvCxnSpPr>
          <p:cNvPr id="7" name="Straight Arrow Connector 6"/>
          <p:cNvCxnSpPr/>
          <p:nvPr/>
        </p:nvCxnSpPr>
        <p:spPr>
          <a:xfrm flipV="1">
            <a:off x="6132688" y="5552479"/>
            <a:ext cx="1769471" cy="591167"/>
          </a:xfrm>
          <a:prstGeom prst="straightConnector1">
            <a:avLst/>
          </a:prstGeom>
          <a:ln>
            <a:solidFill>
              <a:srgbClr val="394350"/>
            </a:solidFill>
            <a:tailEnd type="arrow"/>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508" b="97462" l="1667" r="99000"/>
                    </a14:imgEffect>
                    <a14:imgEffect>
                      <a14:sharpenSoften amount="50000"/>
                    </a14:imgEffect>
                    <a14:imgEffect>
                      <a14:brightnessContrast contrast="-40000"/>
                    </a14:imgEffect>
                  </a14:imgLayer>
                </a14:imgProps>
              </a:ext>
            </a:extLst>
          </a:blip>
          <a:stretch>
            <a:fillRect/>
          </a:stretch>
        </p:blipFill>
        <p:spPr>
          <a:xfrm>
            <a:off x="6132688" y="1065749"/>
            <a:ext cx="3011312" cy="1977428"/>
          </a:xfrm>
          <a:prstGeom prst="rect">
            <a:avLst/>
          </a:prstGeom>
        </p:spPr>
      </p:pic>
    </p:spTree>
    <p:extLst>
      <p:ext uri="{BB962C8B-B14F-4D97-AF65-F5344CB8AC3E}">
        <p14:creationId xmlns:p14="http://schemas.microsoft.com/office/powerpoint/2010/main" val="370411855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a:t>Powerpoint</a:t>
            </a:r>
            <a:r>
              <a:rPr lang="en-US" dirty="0"/>
              <a:t> 4: Barrier Islands, The Wetumpka Impact Crater</a:t>
            </a:r>
          </a:p>
          <a:p>
            <a:r>
              <a:rPr lang="en-US" dirty="0"/>
              <a:t>Slide 2:  Jerry Armstrong, The Wetumpka Impact Crater Commission</a:t>
            </a:r>
          </a:p>
          <a:p>
            <a:r>
              <a:rPr lang="en-US" dirty="0"/>
              <a:t>Slide 3: </a:t>
            </a:r>
            <a:r>
              <a:rPr lang="en-US" u="sng" dirty="0">
                <a:hlinkClick r:id="rId2"/>
              </a:rPr>
              <a:t>http://www.nhnct.org/geology/geohist.html</a:t>
            </a:r>
            <a:endParaRPr lang="en-US" dirty="0"/>
          </a:p>
          <a:p>
            <a:r>
              <a:rPr lang="en-US" dirty="0"/>
              <a:t>Slide 6:  Jerry Armstrong, The Wetumpka Impact Crater Commission</a:t>
            </a:r>
          </a:p>
          <a:p>
            <a:r>
              <a:rPr lang="en-US" dirty="0"/>
              <a:t>Slide 7: National Oceanic and Atmospheric Administration - </a:t>
            </a:r>
            <a:r>
              <a:rPr lang="en-US" i="1" dirty="0" err="1"/>
              <a:t>www.csc.noaa.gov</a:t>
            </a:r>
            <a:r>
              <a:rPr lang="en-US" i="1" dirty="0"/>
              <a:t>/.../...</a:t>
            </a:r>
            <a:endParaRPr lang="en-US" dirty="0"/>
          </a:p>
          <a:p>
            <a:r>
              <a:rPr lang="en-US" dirty="0"/>
              <a:t>Slide 9 – 10: National Oceanic and Atmospheric Administration - </a:t>
            </a:r>
            <a:r>
              <a:rPr lang="en-US" i="1" u="sng" dirty="0">
                <a:hlinkClick r:id="rId3"/>
              </a:rPr>
              <a:t>www.csc.noaa.gov/.../</a:t>
            </a:r>
            <a:r>
              <a:rPr lang="en-US" i="1" dirty="0"/>
              <a:t>...</a:t>
            </a:r>
            <a:endParaRPr lang="en-US" dirty="0"/>
          </a:p>
          <a:p>
            <a:r>
              <a:rPr lang="en-US" dirty="0"/>
              <a:t>Slide 11: Bill Starling</a:t>
            </a:r>
          </a:p>
          <a:p>
            <a:r>
              <a:rPr lang="en-US" dirty="0"/>
              <a:t>Slide 12 – 17: Slide 7: National Oceanic and Atmospheric Administration - </a:t>
            </a:r>
            <a:r>
              <a:rPr lang="en-US" i="1" dirty="0" err="1"/>
              <a:t>www.csc.noaa.gov</a:t>
            </a:r>
            <a:r>
              <a:rPr lang="en-US" i="1" dirty="0"/>
              <a:t>/.../...</a:t>
            </a:r>
            <a:endParaRPr lang="en-US" dirty="0"/>
          </a:p>
          <a:p>
            <a:r>
              <a:rPr lang="en-US" dirty="0"/>
              <a:t>Slide 18: Karen Carr</a:t>
            </a:r>
          </a:p>
          <a:p>
            <a:r>
              <a:rPr lang="en-US" dirty="0"/>
              <a:t>Slide 19: </a:t>
            </a:r>
            <a:r>
              <a:rPr lang="en-US" dirty="0" err="1"/>
              <a:t>Zdenek</a:t>
            </a:r>
            <a:r>
              <a:rPr lang="en-US" dirty="0"/>
              <a:t> </a:t>
            </a:r>
            <a:r>
              <a:rPr lang="en-US" dirty="0" err="1"/>
              <a:t>Burian</a:t>
            </a:r>
            <a:endParaRPr lang="en-US" dirty="0"/>
          </a:p>
          <a:p>
            <a:r>
              <a:rPr lang="en-US" dirty="0"/>
              <a:t>Slide 20: John </a:t>
            </a:r>
            <a:r>
              <a:rPr lang="en-US" dirty="0" err="1"/>
              <a:t>Sibbick</a:t>
            </a:r>
            <a:endParaRPr lang="en-US" dirty="0"/>
          </a:p>
          <a:p>
            <a:r>
              <a:rPr lang="en-US" dirty="0"/>
              <a:t>Slide 21: </a:t>
            </a:r>
            <a:r>
              <a:rPr lang="en-US" dirty="0" err="1"/>
              <a:t>Zdenek</a:t>
            </a:r>
            <a:r>
              <a:rPr lang="en-US" dirty="0"/>
              <a:t> </a:t>
            </a:r>
            <a:r>
              <a:rPr lang="en-US" dirty="0" err="1"/>
              <a:t>Burian</a:t>
            </a:r>
            <a:endParaRPr lang="en-US" dirty="0"/>
          </a:p>
          <a:p>
            <a:r>
              <a:rPr lang="en-US" dirty="0"/>
              <a:t>Slide 24: </a:t>
            </a:r>
            <a:r>
              <a:rPr lang="en-US" dirty="0" err="1"/>
              <a:t>Zdenek</a:t>
            </a:r>
            <a:r>
              <a:rPr lang="en-US" dirty="0"/>
              <a:t> </a:t>
            </a:r>
            <a:r>
              <a:rPr lang="en-US" dirty="0" err="1"/>
              <a:t>Burian</a:t>
            </a:r>
            <a:endParaRPr lang="en-US" dirty="0"/>
          </a:p>
          <a:p>
            <a:r>
              <a:rPr lang="en-US" dirty="0"/>
              <a:t>Slide 25: Karen Carr</a:t>
            </a:r>
          </a:p>
          <a:p>
            <a:endParaRPr lang="en-US" dirty="0"/>
          </a:p>
        </p:txBody>
      </p:sp>
    </p:spTree>
    <p:extLst>
      <p:ext uri="{BB962C8B-B14F-4D97-AF65-F5344CB8AC3E}">
        <p14:creationId xmlns:p14="http://schemas.microsoft.com/office/powerpoint/2010/main" val="10279819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st99-90026.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49120"/>
            <a:ext cx="9144000" cy="5708880"/>
          </a:xfrm>
          <a:prstGeom prst="rect">
            <a:avLst/>
          </a:prstGeom>
        </p:spPr>
      </p:pic>
      <p:sp>
        <p:nvSpPr>
          <p:cNvPr id="6" name="Rectangle 5"/>
          <p:cNvSpPr/>
          <p:nvPr/>
        </p:nvSpPr>
        <p:spPr>
          <a:xfrm>
            <a:off x="0" y="0"/>
            <a:ext cx="9144000" cy="1149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148448" y="6407535"/>
            <a:ext cx="1749748" cy="369332"/>
          </a:xfrm>
          <a:prstGeom prst="rect">
            <a:avLst/>
          </a:prstGeom>
          <a:noFill/>
        </p:spPr>
        <p:txBody>
          <a:bodyPr wrap="none" rtlCol="0">
            <a:spAutoFit/>
          </a:bodyPr>
          <a:lstStyle/>
          <a:p>
            <a:r>
              <a:rPr lang="en-US" dirty="0" smtClean="0">
                <a:solidFill>
                  <a:schemeClr val="bg1"/>
                </a:solidFill>
              </a:rPr>
              <a:t>Artist Unknown</a:t>
            </a:r>
            <a:endParaRPr lang="en-US" dirty="0">
              <a:solidFill>
                <a:schemeClr val="bg1"/>
              </a:solidFill>
            </a:endParaRPr>
          </a:p>
        </p:txBody>
      </p:sp>
    </p:spTree>
    <p:extLst>
      <p:ext uri="{BB962C8B-B14F-4D97-AF65-F5344CB8AC3E}">
        <p14:creationId xmlns:p14="http://schemas.microsoft.com/office/powerpoint/2010/main" val="10474778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134" y="2400300"/>
            <a:ext cx="8974666" cy="2051685"/>
          </a:xfrm>
          <a:prstGeom prst="rect">
            <a:avLst/>
          </a:prstGeom>
        </p:spPr>
      </p:pic>
      <p:sp>
        <p:nvSpPr>
          <p:cNvPr id="4" name="TextBox 3"/>
          <p:cNvSpPr txBox="1"/>
          <p:nvPr/>
        </p:nvSpPr>
        <p:spPr>
          <a:xfrm>
            <a:off x="93134" y="4451985"/>
            <a:ext cx="1749748" cy="369332"/>
          </a:xfrm>
          <a:prstGeom prst="rect">
            <a:avLst/>
          </a:prstGeom>
          <a:noFill/>
        </p:spPr>
        <p:txBody>
          <a:bodyPr wrap="none" rtlCol="0">
            <a:spAutoFit/>
          </a:bodyPr>
          <a:lstStyle/>
          <a:p>
            <a:r>
              <a:rPr lang="en-US" dirty="0" smtClean="0">
                <a:solidFill>
                  <a:schemeClr val="bg1"/>
                </a:solidFill>
              </a:rPr>
              <a:t>Artist Unknown</a:t>
            </a:r>
            <a:endParaRPr lang="en-US" dirty="0">
              <a:solidFill>
                <a:schemeClr val="bg1"/>
              </a:solidFill>
            </a:endParaRPr>
          </a:p>
        </p:txBody>
      </p:sp>
    </p:spTree>
    <p:extLst>
      <p:ext uri="{BB962C8B-B14F-4D97-AF65-F5344CB8AC3E}">
        <p14:creationId xmlns:p14="http://schemas.microsoft.com/office/powerpoint/2010/main" val="1186903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2-02 at 3.14.15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789683"/>
          </a:xfrm>
          <a:prstGeom prst="rect">
            <a:avLst/>
          </a:prstGeom>
        </p:spPr>
      </p:pic>
    </p:spTree>
    <p:extLst>
      <p:ext uri="{BB962C8B-B14F-4D97-AF65-F5344CB8AC3E}">
        <p14:creationId xmlns:p14="http://schemas.microsoft.com/office/powerpoint/2010/main" val="41737824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Barrier </a:t>
            </a:r>
            <a:r>
              <a:rPr lang="en-US" dirty="0"/>
              <a:t>I</a:t>
            </a:r>
            <a:r>
              <a:rPr lang="en-US" dirty="0" smtClean="0"/>
              <a:t>sland?</a:t>
            </a:r>
            <a:endParaRPr lang="en-US" dirty="0"/>
          </a:p>
        </p:txBody>
      </p:sp>
      <p:sp>
        <p:nvSpPr>
          <p:cNvPr id="3" name="Content Placeholder 2"/>
          <p:cNvSpPr>
            <a:spLocks noGrp="1"/>
          </p:cNvSpPr>
          <p:nvPr>
            <p:ph idx="1"/>
          </p:nvPr>
        </p:nvSpPr>
        <p:spPr/>
        <p:txBody>
          <a:bodyPr>
            <a:normAutofit lnSpcReduction="10000"/>
          </a:bodyPr>
          <a:lstStyle/>
          <a:p>
            <a:r>
              <a:rPr lang="en-US" b="1" dirty="0"/>
              <a:t>Barrier islands</a:t>
            </a:r>
            <a:r>
              <a:rPr lang="en-US" dirty="0"/>
              <a:t>, sometimes called </a:t>
            </a:r>
            <a:r>
              <a:rPr lang="en-US" b="1" dirty="0"/>
              <a:t>barrier spits</a:t>
            </a:r>
            <a:r>
              <a:rPr lang="en-US" dirty="0"/>
              <a:t>, are found on coastlines all over the world, but are most noticeable along the eastern coast of North America, where they extend from New England down the Atlantic Coast, around the Gulf of Mexico and south to Mexico</a:t>
            </a:r>
            <a:r>
              <a:rPr lang="en-US" dirty="0" smtClean="0"/>
              <a:t>.</a:t>
            </a:r>
          </a:p>
          <a:p>
            <a:endParaRPr lang="en-US" dirty="0" smtClean="0"/>
          </a:p>
          <a:p>
            <a:r>
              <a:rPr lang="en-US" dirty="0" smtClean="0"/>
              <a:t>Barrier </a:t>
            </a:r>
            <a:r>
              <a:rPr lang="en-US" dirty="0"/>
              <a:t>islands are fragile, constantly changing ecosystems that are important for coastal geology and ecology. </a:t>
            </a:r>
            <a:endParaRPr lang="en-US" dirty="0" smtClean="0"/>
          </a:p>
          <a:p>
            <a:pPr marL="0" indent="0">
              <a:buNone/>
            </a:pPr>
            <a:endParaRPr lang="en-US" dirty="0" smtClean="0"/>
          </a:p>
          <a:p>
            <a:r>
              <a:rPr lang="en-US" dirty="0" smtClean="0"/>
              <a:t>Development </a:t>
            </a:r>
            <a:r>
              <a:rPr lang="en-US" dirty="0"/>
              <a:t>has posed dangers to these ecosystems and has also increased the risk of property damage every year from </a:t>
            </a:r>
            <a:r>
              <a:rPr lang="en-US" dirty="0" smtClean="0"/>
              <a:t>hurricanes and Nor’easters.</a:t>
            </a:r>
            <a:endParaRPr lang="en-US" dirty="0"/>
          </a:p>
        </p:txBody>
      </p:sp>
    </p:spTree>
    <p:extLst>
      <p:ext uri="{BB962C8B-B14F-4D97-AF65-F5344CB8AC3E}">
        <p14:creationId xmlns:p14="http://schemas.microsoft.com/office/powerpoint/2010/main" val="18673234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26" y="533399"/>
            <a:ext cx="5483874" cy="1312333"/>
          </a:xfrm>
        </p:spPr>
        <p:txBody>
          <a:bodyPr>
            <a:normAutofit/>
          </a:bodyPr>
          <a:lstStyle/>
          <a:p>
            <a:r>
              <a:rPr lang="en-US" dirty="0" smtClean="0"/>
              <a:t>Wetumpka’s Barrier-Island Coastline</a:t>
            </a:r>
            <a:endParaRPr lang="en-US" dirty="0"/>
          </a:p>
        </p:txBody>
      </p:sp>
      <p:pic>
        <p:nvPicPr>
          <p:cNvPr id="5" name="Picture 4" descr="Screen shot 2014-02-02 at 12.54.56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844" y="2315703"/>
            <a:ext cx="2044223" cy="3148224"/>
          </a:xfrm>
          <a:prstGeom prst="rect">
            <a:avLst/>
          </a:prstGeom>
        </p:spPr>
      </p:pic>
      <p:pic>
        <p:nvPicPr>
          <p:cNvPr id="6" name="Picture 5" descr="Figure-1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08622" y="553358"/>
            <a:ext cx="2903265" cy="3642558"/>
          </a:xfrm>
          <a:prstGeom prst="rect">
            <a:avLst/>
          </a:prstGeom>
        </p:spPr>
      </p:pic>
      <p:pic>
        <p:nvPicPr>
          <p:cNvPr id="7" name="Picture 6" descr="Boatpics057.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08622" y="4365539"/>
            <a:ext cx="2903265" cy="2172913"/>
          </a:xfrm>
          <a:prstGeom prst="rect">
            <a:avLst/>
          </a:prstGeom>
        </p:spPr>
      </p:pic>
      <p:sp>
        <p:nvSpPr>
          <p:cNvPr id="8" name="Content Placeholder 2"/>
          <p:cNvSpPr txBox="1">
            <a:spLocks/>
          </p:cNvSpPr>
          <p:nvPr/>
        </p:nvSpPr>
        <p:spPr>
          <a:xfrm>
            <a:off x="5855393" y="3355900"/>
            <a:ext cx="3206787" cy="327349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dirty="0"/>
          </a:p>
        </p:txBody>
      </p:sp>
      <p:sp>
        <p:nvSpPr>
          <p:cNvPr id="9" name="Content Placeholder 2"/>
          <p:cNvSpPr txBox="1">
            <a:spLocks/>
          </p:cNvSpPr>
          <p:nvPr/>
        </p:nvSpPr>
        <p:spPr>
          <a:xfrm>
            <a:off x="5705100" y="3203499"/>
            <a:ext cx="3206787" cy="327349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dirty="0"/>
          </a:p>
        </p:txBody>
      </p:sp>
      <p:sp>
        <p:nvSpPr>
          <p:cNvPr id="12" name="Content Placeholder 2"/>
          <p:cNvSpPr txBox="1">
            <a:spLocks/>
          </p:cNvSpPr>
          <p:nvPr/>
        </p:nvSpPr>
        <p:spPr>
          <a:xfrm>
            <a:off x="609600" y="5520711"/>
            <a:ext cx="2479234" cy="12449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dirty="0"/>
          </a:p>
        </p:txBody>
      </p:sp>
      <p:sp>
        <p:nvSpPr>
          <p:cNvPr id="13" name="TextBox 12"/>
          <p:cNvSpPr txBox="1"/>
          <p:nvPr/>
        </p:nvSpPr>
        <p:spPr>
          <a:xfrm>
            <a:off x="120444" y="5463927"/>
            <a:ext cx="5862777" cy="1200329"/>
          </a:xfrm>
          <a:prstGeom prst="rect">
            <a:avLst/>
          </a:prstGeom>
          <a:noFill/>
        </p:spPr>
        <p:txBody>
          <a:bodyPr wrap="square" rtlCol="0">
            <a:spAutoFit/>
          </a:bodyPr>
          <a:lstStyle/>
          <a:p>
            <a:r>
              <a:rPr lang="en-US" dirty="0" smtClean="0"/>
              <a:t>*Above: Coastal Plain &amp; Barrier Islands at the </a:t>
            </a:r>
          </a:p>
          <a:p>
            <a:r>
              <a:rPr lang="en-US" dirty="0"/>
              <a:t> </a:t>
            </a:r>
            <a:r>
              <a:rPr lang="en-US" dirty="0" smtClean="0"/>
              <a:t>Time of Impact</a:t>
            </a:r>
          </a:p>
          <a:p>
            <a:endParaRPr lang="en-US" dirty="0" smtClean="0"/>
          </a:p>
          <a:p>
            <a:r>
              <a:rPr lang="en-US" dirty="0" smtClean="0"/>
              <a:t>*Right &amp; Above Right: Barrier Islands Today</a:t>
            </a:r>
            <a:endParaRPr lang="en-US" dirty="0"/>
          </a:p>
        </p:txBody>
      </p:sp>
      <p:pic>
        <p:nvPicPr>
          <p:cNvPr id="14" name="Picture 13" descr="wetu009.jpg"/>
          <p:cNvPicPr>
            <a:picLocks noChangeAspect="1"/>
          </p:cNvPicPr>
          <p:nvPr/>
        </p:nvPicPr>
        <p:blipFill rotWithShape="1">
          <a:blip r:embed="rId5" cstate="email">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l="3174" t="3757" r="3482" b="5321"/>
          <a:stretch/>
        </p:blipFill>
        <p:spPr>
          <a:xfrm>
            <a:off x="2302933" y="2315703"/>
            <a:ext cx="3318934" cy="2974161"/>
          </a:xfrm>
          <a:prstGeom prst="rect">
            <a:avLst/>
          </a:prstGeom>
        </p:spPr>
      </p:pic>
      <p:cxnSp>
        <p:nvCxnSpPr>
          <p:cNvPr id="16" name="Straight Connector 15"/>
          <p:cNvCxnSpPr/>
          <p:nvPr/>
        </p:nvCxnSpPr>
        <p:spPr>
          <a:xfrm>
            <a:off x="5855393" y="553358"/>
            <a:ext cx="0" cy="6076041"/>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312334" y="2827867"/>
            <a:ext cx="1049866" cy="184666"/>
          </a:xfrm>
          <a:prstGeom prst="rect">
            <a:avLst/>
          </a:prstGeom>
          <a:noFill/>
        </p:spPr>
        <p:txBody>
          <a:bodyPr wrap="square" rtlCol="0">
            <a:spAutoFit/>
          </a:bodyPr>
          <a:lstStyle/>
          <a:p>
            <a:r>
              <a:rPr lang="en-US" sz="600" dirty="0" smtClean="0"/>
              <a:t>Wetumpka Impact Crater</a:t>
            </a:r>
            <a:endParaRPr lang="en-US" sz="600" dirty="0"/>
          </a:p>
        </p:txBody>
      </p:sp>
      <p:sp>
        <p:nvSpPr>
          <p:cNvPr id="3" name="5-Point Star 2"/>
          <p:cNvSpPr/>
          <p:nvPr/>
        </p:nvSpPr>
        <p:spPr>
          <a:xfrm>
            <a:off x="1312334" y="3012533"/>
            <a:ext cx="220133" cy="190966"/>
          </a:xfrm>
          <a:prstGeom prst="star5">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5-Point Star 16"/>
          <p:cNvSpPr/>
          <p:nvPr/>
        </p:nvSpPr>
        <p:spPr>
          <a:xfrm>
            <a:off x="2777067" y="3689865"/>
            <a:ext cx="381000" cy="365668"/>
          </a:xfrm>
          <a:prstGeom prst="star5">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4924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29290" y="3395132"/>
            <a:ext cx="4514710" cy="3472622"/>
          </a:xfrm>
          <a:prstGeom prst="rect">
            <a:avLst/>
          </a:prstGeom>
        </p:spPr>
      </p:pic>
      <p:pic>
        <p:nvPicPr>
          <p:cNvPr id="7" name="Picture 6"/>
          <p:cNvPicPr>
            <a:picLocks noChangeAspect="1"/>
          </p:cNvPicPr>
          <p:nvPr/>
        </p:nvPicPr>
        <p:blipFill>
          <a:blip r:embed="rId3"/>
          <a:stretch>
            <a:fillRect/>
          </a:stretch>
        </p:blipFill>
        <p:spPr>
          <a:xfrm>
            <a:off x="4629290" y="364068"/>
            <a:ext cx="4514709" cy="3031064"/>
          </a:xfrm>
          <a:prstGeom prst="rect">
            <a:avLst/>
          </a:prstGeom>
        </p:spPr>
      </p:pic>
      <p:sp>
        <p:nvSpPr>
          <p:cNvPr id="2" name="TextBox 1"/>
          <p:cNvSpPr txBox="1"/>
          <p:nvPr/>
        </p:nvSpPr>
        <p:spPr>
          <a:xfrm>
            <a:off x="152865" y="387147"/>
            <a:ext cx="4291992" cy="6186308"/>
          </a:xfrm>
          <a:prstGeom prst="rect">
            <a:avLst/>
          </a:prstGeom>
          <a:noFill/>
        </p:spPr>
        <p:txBody>
          <a:bodyPr wrap="square" rtlCol="0">
            <a:spAutoFit/>
          </a:bodyPr>
          <a:lstStyle/>
          <a:p>
            <a:r>
              <a:rPr lang="en-US" sz="2200" dirty="0"/>
              <a:t>Barrier islands are long, narrow, offshore deposits of sand or sediments that parallel the coast line. </a:t>
            </a:r>
            <a:endParaRPr lang="en-US" sz="2200" dirty="0" smtClean="0"/>
          </a:p>
          <a:p>
            <a:endParaRPr lang="en-US" sz="2200" dirty="0"/>
          </a:p>
          <a:p>
            <a:r>
              <a:rPr lang="en-US" sz="2200" dirty="0" smtClean="0"/>
              <a:t>Some </a:t>
            </a:r>
            <a:r>
              <a:rPr lang="en-US" sz="2200" dirty="0"/>
              <a:t>barrier islands can extend for 100 miles (160 km) or more. </a:t>
            </a:r>
            <a:endParaRPr lang="en-US" sz="2200" dirty="0" smtClean="0"/>
          </a:p>
          <a:p>
            <a:endParaRPr lang="en-US" sz="2200" dirty="0"/>
          </a:p>
          <a:p>
            <a:r>
              <a:rPr lang="en-US" sz="2200" dirty="0" smtClean="0"/>
              <a:t>The </a:t>
            </a:r>
            <a:r>
              <a:rPr lang="en-US" sz="2200" dirty="0"/>
              <a:t>islands are separated from the main land by a shallow sound, bay or lagoon. </a:t>
            </a:r>
            <a:endParaRPr lang="en-US" sz="2200" dirty="0" smtClean="0"/>
          </a:p>
          <a:p>
            <a:endParaRPr lang="en-US" sz="2200" dirty="0"/>
          </a:p>
          <a:p>
            <a:r>
              <a:rPr lang="en-US" sz="2200" dirty="0" smtClean="0"/>
              <a:t>Barrier </a:t>
            </a:r>
            <a:r>
              <a:rPr lang="en-US" sz="2200" dirty="0"/>
              <a:t>islands are often found in chains along the coast line and are separated from each other by narrow tidal inlets, such as the Outer Banks of North Carolina.</a:t>
            </a:r>
          </a:p>
        </p:txBody>
      </p:sp>
    </p:spTree>
    <p:extLst>
      <p:ext uri="{BB962C8B-B14F-4D97-AF65-F5344CB8AC3E}">
        <p14:creationId xmlns:p14="http://schemas.microsoft.com/office/powerpoint/2010/main" val="130741354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6189</TotalTime>
  <Words>1604</Words>
  <Application>Microsoft Macintosh PowerPoint</Application>
  <PresentationFormat>On-screen Show (4:3)</PresentationFormat>
  <Paragraphs>140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Clarity</vt:lpstr>
      <vt:lpstr>Art Impact:  What Would Wetumpka Look Like  Around The Time Of Impact? Wetumpka’s Inland Sea and Barrier Island Coastline   </vt:lpstr>
      <vt:lpstr>Before Impact: 83 Million Years Ago Wetumpka’s Inland Sea and Barrier Island Coastline </vt:lpstr>
      <vt:lpstr>Wetumpka’s Inland Sea : Cretaceous Period</vt:lpstr>
      <vt:lpstr>PowerPoint Presentation</vt:lpstr>
      <vt:lpstr>PowerPoint Presentation</vt:lpstr>
      <vt:lpstr>PowerPoint Presentation</vt:lpstr>
      <vt:lpstr>What is a Barrier Island?</vt:lpstr>
      <vt:lpstr>Wetumpka’s Barrier-Island Coastline</vt:lpstr>
      <vt:lpstr>PowerPoint Presentation</vt:lpstr>
      <vt:lpstr>Formation of Barrier Islands</vt:lpstr>
      <vt:lpstr>Bill Starling’s Photograph Illustrates How Alabama’s  Sand Island is connected to Dauphin Island</vt:lpstr>
      <vt:lpstr>Barrier Island Zones</vt:lpstr>
      <vt:lpstr>Typical Barrier Island</vt:lpstr>
      <vt:lpstr>Barrier Island Habitats</vt:lpstr>
      <vt:lpstr>Barrier Island Habitats</vt:lpstr>
      <vt:lpstr>Barrier Island Habitats</vt:lpstr>
      <vt:lpstr>Barrier Island Habitats</vt:lpstr>
      <vt:lpstr>Artist  Interpretations:  Karen Carr </vt:lpstr>
      <vt:lpstr>Artist Interpretations: Zdenek Burian </vt:lpstr>
      <vt:lpstr>Artist Interpretations: John Sibbick </vt:lpstr>
      <vt:lpstr>Artist Interpretations: Zdenek Burian </vt:lpstr>
      <vt:lpstr>Artist Interpretations: Historical Drawing</vt:lpstr>
      <vt:lpstr>Artist Interpretations: Historical Drawing </vt:lpstr>
      <vt:lpstr>Artist Interpretations: Zdenek Burian </vt:lpstr>
      <vt:lpstr>Artist Interpretations: Karen Carr </vt:lpstr>
      <vt:lpstr>Artist Interpretations: Historical Drawing </vt:lpstr>
      <vt:lpstr>Additional Resources</vt:lpstr>
      <vt:lpstr>Image Licenses and Copyright of work </vt:lpstr>
      <vt:lpstr>Art Impact:  The Wetumpka  Impact Crater  Create Your  work of art &amp; Enter the Contest!  Entries Due on or before Thursday, January 15, 2015.</vt:lpstr>
      <vt:lpstr>Citations</vt:lpstr>
    </vt:vector>
  </TitlesOfParts>
  <Company>Art Quest School of Fine 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Wetumpka Impact Crater</dc:title>
  <dc:creator>Hope Brannon</dc:creator>
  <cp:lastModifiedBy>Hope Brannon</cp:lastModifiedBy>
  <cp:revision>312</cp:revision>
  <dcterms:created xsi:type="dcterms:W3CDTF">2014-02-02T17:14:07Z</dcterms:created>
  <dcterms:modified xsi:type="dcterms:W3CDTF">2014-07-09T14:56:36Z</dcterms:modified>
</cp:coreProperties>
</file>